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69" r:id="rId4"/>
    <p:sldId id="265" r:id="rId5"/>
    <p:sldId id="270" r:id="rId6"/>
    <p:sldId id="266" r:id="rId7"/>
    <p:sldId id="271" r:id="rId8"/>
    <p:sldId id="259" r:id="rId9"/>
    <p:sldId id="264"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66"/>
    <a:srgbClr val="FF33CC"/>
    <a:srgbClr val="FF3399"/>
    <a:srgbClr val="FF0000"/>
    <a:srgbClr val="9933FF"/>
    <a:srgbClr val="FFCC99"/>
    <a:srgbClr val="00CCFF"/>
    <a:srgbClr val="FF9900"/>
    <a:srgbClr val="FFCC00"/>
    <a:srgbClr val="FF99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varScale="1">
        <p:scale>
          <a:sx n="166" d="100"/>
          <a:sy n="166" d="100"/>
        </p:scale>
        <p:origin x="-144" y="-11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pPr/>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pPr/>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pPr/>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pPr/>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pPr/>
              <a:t>7/27/2020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pPr/>
              <a:t>7/27/2020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pPr/>
              <a:t>7/27/2020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pPr/>
              <a:t>7/27/2020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pPr/>
              <a:t>7/27/2020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pPr/>
              <a:t>7/27/2020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pPr/>
              <a:t>7/27/2020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pPr/>
              <a:t>7/27/2020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xmlns="">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xmlns=""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7.png"/><Relationship Id="rId5"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7.png"/><Relationship Id="rId5"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7.png"/><Relationship Id="rId5"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7.png"/><Relationship Id="rId5"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7.png"/><Relationship Id="rId5"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7.png"/><Relationship Id="rId5"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7.png"/><Relationship Id="rId5"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7.png"/><Relationship Id="rId4"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500" dirty="0"/>
              <a:t>HABLÁNDOLES A LOS NIÑOS SOBRE EL covid-19</a:t>
            </a:r>
          </a:p>
        </p:txBody>
      </p:sp>
      <p:sp>
        <p:nvSpPr>
          <p:cNvPr id="3" name="Subtitle 2"/>
          <p:cNvSpPr>
            <a:spLocks noGrp="1"/>
          </p:cNvSpPr>
          <p:nvPr>
            <p:ph type="subTitle" idx="1"/>
          </p:nvPr>
        </p:nvSpPr>
        <p:spPr>
          <a:xfrm>
            <a:off x="1069848" y="4389120"/>
            <a:ext cx="6260850" cy="1069848"/>
          </a:xfrm>
        </p:spPr>
        <p:txBody>
          <a:bodyPr>
            <a:normAutofit fontScale="85000" lnSpcReduction="20000"/>
          </a:bodyPr>
          <a:lstStyle/>
          <a:p>
            <a:endParaRPr lang="en-US" sz="1050" dirty="0"/>
          </a:p>
          <a:p>
            <a:pPr algn="ctr">
              <a:lnSpc>
                <a:spcPct val="120000"/>
              </a:lnSpc>
              <a:spcBef>
                <a:spcPts val="0"/>
              </a:spcBef>
              <a:spcAft>
                <a:spcPts val="0"/>
              </a:spcAft>
            </a:pPr>
            <a:r>
              <a:rPr lang="en-US" sz="2100" dirty="0" err="1">
                <a:solidFill>
                  <a:srgbClr val="C00000"/>
                </a:solidFill>
              </a:rPr>
              <a:t>Creado</a:t>
            </a:r>
            <a:r>
              <a:rPr lang="en-US" sz="2100" dirty="0">
                <a:solidFill>
                  <a:srgbClr val="C00000"/>
                </a:solidFill>
              </a:rPr>
              <a:t> y </a:t>
            </a:r>
            <a:r>
              <a:rPr lang="en-US" sz="2100" dirty="0" err="1">
                <a:solidFill>
                  <a:srgbClr val="C00000"/>
                </a:solidFill>
              </a:rPr>
              <a:t>Presentado</a:t>
            </a:r>
            <a:r>
              <a:rPr lang="en-US" sz="2100" dirty="0">
                <a:solidFill>
                  <a:srgbClr val="C00000"/>
                </a:solidFill>
              </a:rPr>
              <a:t> por:</a:t>
            </a:r>
          </a:p>
          <a:p>
            <a:pPr algn="ctr">
              <a:lnSpc>
                <a:spcPct val="120000"/>
              </a:lnSpc>
              <a:spcBef>
                <a:spcPts val="0"/>
              </a:spcBef>
              <a:spcAft>
                <a:spcPts val="0"/>
              </a:spcAft>
            </a:pPr>
            <a:r>
              <a:rPr lang="en-US" sz="2100" dirty="0">
                <a:solidFill>
                  <a:srgbClr val="C00000"/>
                </a:solidFill>
              </a:rPr>
              <a:t>Maria Granados, LCSW, PPSC</a:t>
            </a:r>
          </a:p>
          <a:p>
            <a:pPr algn="ctr">
              <a:lnSpc>
                <a:spcPct val="120000"/>
              </a:lnSpc>
              <a:spcBef>
                <a:spcPts val="0"/>
              </a:spcBef>
              <a:spcAft>
                <a:spcPts val="0"/>
              </a:spcAft>
            </a:pPr>
            <a:r>
              <a:rPr lang="en-US" sz="2100" dirty="0" err="1">
                <a:solidFill>
                  <a:srgbClr val="C00000"/>
                </a:solidFill>
              </a:rPr>
              <a:t>Trabajadora</a:t>
            </a:r>
            <a:r>
              <a:rPr lang="en-US" sz="2100" dirty="0">
                <a:solidFill>
                  <a:srgbClr val="C00000"/>
                </a:solidFill>
              </a:rPr>
              <a:t> Social Escolar Superior</a:t>
            </a:r>
          </a:p>
          <a:p>
            <a:endParaRPr lang="en-US" dirty="0"/>
          </a:p>
        </p:txBody>
      </p:sp>
      <p:pic>
        <p:nvPicPr>
          <p:cNvPr id="4" name="SAUSDLogo.png" descr="SAUSDLogo.png"/>
          <p:cNvPicPr>
            <a:picLocks noChangeAspect="1"/>
          </p:cNvPicPr>
          <p:nvPr/>
        </p:nvPicPr>
        <p:blipFill>
          <a:blip r:embed="rId3"/>
          <a:stretch>
            <a:fillRect/>
          </a:stretch>
        </p:blipFill>
        <p:spPr>
          <a:xfrm>
            <a:off x="640080" y="0"/>
            <a:ext cx="1745311" cy="1553222"/>
          </a:xfrm>
          <a:prstGeom prst="rect">
            <a:avLst/>
          </a:prstGeom>
          <a:ln w="12700">
            <a:miter lim="400000"/>
          </a:ln>
        </p:spPr>
      </p:pic>
      <p:pic>
        <p:nvPicPr>
          <p:cNvPr id="5" name="Picture 4"/>
          <p:cNvPicPr>
            <a:picLocks noChangeAspect="1"/>
          </p:cNvPicPr>
          <p:nvPr/>
        </p:nvPicPr>
        <p:blipFill>
          <a:blip r:embed="rId4"/>
          <a:stretch>
            <a:fillRect/>
          </a:stretch>
        </p:blipFill>
        <p:spPr>
          <a:xfrm>
            <a:off x="9324490" y="156647"/>
            <a:ext cx="1958028" cy="1275576"/>
          </a:xfrm>
          <a:prstGeom prst="rect">
            <a:avLst/>
          </a:prstGeom>
        </p:spPr>
      </p:pic>
      <p:sp>
        <p:nvSpPr>
          <p:cNvPr id="6" name="TextBox 5"/>
          <p:cNvSpPr txBox="1"/>
          <p:nvPr/>
        </p:nvSpPr>
        <p:spPr>
          <a:xfrm>
            <a:off x="0" y="5237172"/>
            <a:ext cx="11403874" cy="1643527"/>
          </a:xfrm>
          <a:prstGeom prst="rect">
            <a:avLst/>
          </a:prstGeom>
          <a:noFill/>
        </p:spPr>
        <p:txBody>
          <a:bodyPr wrap="square" rtlCol="0">
            <a:spAutoFit/>
          </a:bodyPr>
          <a:lstStyle/>
          <a:p>
            <a:pPr algn="r">
              <a:lnSpc>
                <a:spcPct val="120000"/>
              </a:lnSpc>
              <a:spcBef>
                <a:spcPts val="0"/>
              </a:spcBef>
              <a:spcAft>
                <a:spcPts val="0"/>
              </a:spcAft>
            </a:pPr>
            <a:r>
              <a:rPr lang="en-US" sz="1400" dirty="0">
                <a:solidFill>
                  <a:srgbClr val="C00000"/>
                </a:solidFill>
              </a:rPr>
              <a:t>Sonia Llamas, </a:t>
            </a:r>
            <a:r>
              <a:rPr lang="en-US" sz="1400" dirty="0" err="1">
                <a:solidFill>
                  <a:srgbClr val="C00000"/>
                </a:solidFill>
              </a:rPr>
              <a:t>Ed.D</a:t>
            </a:r>
            <a:r>
              <a:rPr lang="en-US" sz="1400" dirty="0">
                <a:solidFill>
                  <a:srgbClr val="C00000"/>
                </a:solidFill>
              </a:rPr>
              <a:t>, LCSW, </a:t>
            </a:r>
            <a:r>
              <a:rPr lang="en-US" sz="1400" dirty="0" err="1">
                <a:solidFill>
                  <a:srgbClr val="C00000"/>
                </a:solidFill>
              </a:rPr>
              <a:t>Asistente</a:t>
            </a:r>
            <a:r>
              <a:rPr lang="en-US" sz="1400" dirty="0">
                <a:solidFill>
                  <a:srgbClr val="C00000"/>
                </a:solidFill>
              </a:rPr>
              <a:t> de  </a:t>
            </a:r>
            <a:r>
              <a:rPr lang="en-US" sz="1400" dirty="0" err="1">
                <a:solidFill>
                  <a:srgbClr val="C00000"/>
                </a:solidFill>
              </a:rPr>
              <a:t>Superintendente</a:t>
            </a:r>
            <a:r>
              <a:rPr lang="en-US" sz="1400" dirty="0">
                <a:solidFill>
                  <a:srgbClr val="C00000"/>
                </a:solidFill>
              </a:rPr>
              <a:t>   </a:t>
            </a:r>
          </a:p>
          <a:p>
            <a:pPr algn="r">
              <a:lnSpc>
                <a:spcPct val="120000"/>
              </a:lnSpc>
              <a:spcBef>
                <a:spcPts val="0"/>
              </a:spcBef>
              <a:spcAft>
                <a:spcPts val="0"/>
              </a:spcAft>
            </a:pPr>
            <a:r>
              <a:rPr lang="en-US" sz="1400" dirty="0" err="1">
                <a:solidFill>
                  <a:srgbClr val="C00000"/>
                </a:solidFill>
              </a:rPr>
              <a:t>Cultura</a:t>
            </a:r>
            <a:r>
              <a:rPr lang="en-US" sz="1400" dirty="0">
                <a:solidFill>
                  <a:srgbClr val="C00000"/>
                </a:solidFill>
              </a:rPr>
              <a:t> y </a:t>
            </a:r>
            <a:r>
              <a:rPr lang="en-US" sz="1400" dirty="0" err="1">
                <a:solidFill>
                  <a:srgbClr val="C00000"/>
                </a:solidFill>
              </a:rPr>
              <a:t>Rendimiento</a:t>
            </a:r>
            <a:r>
              <a:rPr lang="en-US" sz="1400" dirty="0">
                <a:solidFill>
                  <a:srgbClr val="C00000"/>
                </a:solidFill>
              </a:rPr>
              <a:t> Escolar del SAUSD</a:t>
            </a:r>
          </a:p>
          <a:p>
            <a:pPr algn="r">
              <a:lnSpc>
                <a:spcPct val="120000"/>
              </a:lnSpc>
            </a:pPr>
            <a:r>
              <a:rPr lang="en-US" sz="1400" dirty="0" smtClean="0">
                <a:solidFill>
                  <a:srgbClr val="C00000"/>
                </a:solidFill>
              </a:rPr>
              <a:t>David Richey, Director</a:t>
            </a:r>
            <a:endParaRPr lang="en-US" sz="1400" dirty="0">
              <a:solidFill>
                <a:srgbClr val="C00000"/>
              </a:solidFill>
            </a:endParaRPr>
          </a:p>
          <a:p>
            <a:pPr algn="r">
              <a:lnSpc>
                <a:spcPct val="120000"/>
              </a:lnSpc>
              <a:spcBef>
                <a:spcPts val="0"/>
              </a:spcBef>
              <a:spcAft>
                <a:spcPts val="0"/>
              </a:spcAft>
            </a:pPr>
            <a:r>
              <a:rPr lang="en-US" sz="1400" dirty="0" err="1">
                <a:solidFill>
                  <a:srgbClr val="C00000"/>
                </a:solidFill>
              </a:rPr>
              <a:t>Servicio</a:t>
            </a:r>
            <a:r>
              <a:rPr lang="en-US" sz="1400" dirty="0">
                <a:solidFill>
                  <a:srgbClr val="C00000"/>
                </a:solidFill>
              </a:rPr>
              <a:t> de </a:t>
            </a:r>
            <a:r>
              <a:rPr lang="en-US" sz="1400" dirty="0" err="1" smtClean="0">
                <a:solidFill>
                  <a:srgbClr val="C00000"/>
                </a:solidFill>
              </a:rPr>
              <a:t>Apoyo</a:t>
            </a:r>
            <a:r>
              <a:rPr lang="en-US" sz="1400" dirty="0" smtClean="0">
                <a:solidFill>
                  <a:srgbClr val="C00000"/>
                </a:solidFill>
              </a:rPr>
              <a:t> </a:t>
            </a:r>
            <a:r>
              <a:rPr lang="en-US" sz="1400" dirty="0">
                <a:solidFill>
                  <a:srgbClr val="C00000"/>
                </a:solidFill>
              </a:rPr>
              <a:t>del SAUSD</a:t>
            </a:r>
          </a:p>
          <a:p>
            <a:pPr algn="r">
              <a:lnSpc>
                <a:spcPct val="120000"/>
              </a:lnSpc>
              <a:spcBef>
                <a:spcPts val="0"/>
              </a:spcBef>
              <a:spcAft>
                <a:spcPts val="0"/>
              </a:spcAft>
            </a:pPr>
            <a:r>
              <a:rPr lang="en-US" sz="1400" dirty="0">
                <a:solidFill>
                  <a:srgbClr val="C00000"/>
                </a:solidFill>
              </a:rPr>
              <a:t>Tina Rocha, </a:t>
            </a:r>
            <a:r>
              <a:rPr lang="en-US" sz="1400" dirty="0" err="1">
                <a:solidFill>
                  <a:srgbClr val="C00000"/>
                </a:solidFill>
              </a:rPr>
              <a:t>Coordinadora</a:t>
            </a:r>
            <a:endParaRPr lang="en-US" sz="1400" dirty="0">
              <a:solidFill>
                <a:srgbClr val="C00000"/>
              </a:solidFill>
            </a:endParaRPr>
          </a:p>
          <a:p>
            <a:pPr algn="r">
              <a:lnSpc>
                <a:spcPct val="120000"/>
              </a:lnSpc>
              <a:spcBef>
                <a:spcPts val="0"/>
              </a:spcBef>
              <a:spcAft>
                <a:spcPts val="0"/>
              </a:spcAft>
            </a:pPr>
            <a:r>
              <a:rPr lang="en-US" sz="1400" dirty="0" err="1">
                <a:solidFill>
                  <a:srgbClr val="C00000"/>
                </a:solidFill>
              </a:rPr>
              <a:t>Servicio</a:t>
            </a:r>
            <a:r>
              <a:rPr lang="en-US" sz="1400" dirty="0">
                <a:solidFill>
                  <a:srgbClr val="C00000"/>
                </a:solidFill>
              </a:rPr>
              <a:t> de </a:t>
            </a:r>
            <a:r>
              <a:rPr lang="en-US" sz="1400" dirty="0" err="1" smtClean="0">
                <a:solidFill>
                  <a:srgbClr val="C00000"/>
                </a:solidFill>
              </a:rPr>
              <a:t>Apoyo</a:t>
            </a:r>
            <a:r>
              <a:rPr lang="en-US" sz="1400" dirty="0" smtClean="0">
                <a:solidFill>
                  <a:srgbClr val="C00000"/>
                </a:solidFill>
              </a:rPr>
              <a:t> </a:t>
            </a:r>
            <a:r>
              <a:rPr lang="en-US" sz="1400" dirty="0">
                <a:solidFill>
                  <a:srgbClr val="C00000"/>
                </a:solidFill>
              </a:rPr>
              <a:t>del SAUSD</a:t>
            </a:r>
          </a:p>
        </p:txBody>
      </p:sp>
      <p:pic>
        <p:nvPicPr>
          <p:cNvPr id="7" name="Audio 6">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3043984042"/>
      </p:ext>
    </p:extLst>
  </p:cSld>
  <p:clrMapOvr>
    <a:masterClrMapping/>
  </p:clrMapOvr>
  <mc:AlternateContent xmlns:mc="http://schemas.openxmlformats.org/markup-compatibility/2006">
    <mc:Choice xmlns:p14="http://schemas.microsoft.com/office/powerpoint/2010/main" xmlns="" Requires="p14">
      <p:transition spd="slow" p14:dur="2000" advTm="10884"/>
    </mc:Choice>
    <mc:Fallback>
      <p:transition spd="slow" advTm="1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ReCURSOS</a:t>
            </a:r>
            <a:r>
              <a:rPr lang="en-US" dirty="0"/>
              <a:t>: </a:t>
            </a:r>
          </a:p>
        </p:txBody>
      </p:sp>
      <p:sp>
        <p:nvSpPr>
          <p:cNvPr id="3" name="Content Placeholder 2"/>
          <p:cNvSpPr>
            <a:spLocks noGrp="1"/>
          </p:cNvSpPr>
          <p:nvPr>
            <p:ph idx="1"/>
          </p:nvPr>
        </p:nvSpPr>
        <p:spPr/>
        <p:txBody>
          <a:bodyPr/>
          <a:lstStyle/>
          <a:p>
            <a:pPr>
              <a:buClrTx/>
            </a:pPr>
            <a:r>
              <a:rPr lang="en-US" dirty="0"/>
              <a:t>Centro de Control y </a:t>
            </a:r>
            <a:r>
              <a:rPr lang="en-US" dirty="0" err="1"/>
              <a:t>Prevención</a:t>
            </a:r>
            <a:r>
              <a:rPr lang="en-US" dirty="0"/>
              <a:t> de </a:t>
            </a:r>
            <a:r>
              <a:rPr lang="en-US" dirty="0" err="1"/>
              <a:t>Enfermedades</a:t>
            </a:r>
            <a:r>
              <a:rPr lang="en-US" dirty="0"/>
              <a:t> de US:</a:t>
            </a:r>
          </a:p>
          <a:p>
            <a:pPr marL="0" indent="0">
              <a:buClrTx/>
              <a:buNone/>
            </a:pPr>
            <a:r>
              <a:rPr lang="en-US" dirty="0">
                <a:hlinkClick r:id="rId2"/>
              </a:rPr>
              <a:t>https://www.cdc.gov/coronavirus/2019-ncov/daily-life-coping/talking-with-children.html</a:t>
            </a:r>
            <a:endParaRPr lang="en-US" dirty="0">
              <a:cs typeface="Times New Roman" panose="02020603050405020304" pitchFamily="18" charset="0"/>
            </a:endParaRPr>
          </a:p>
          <a:p>
            <a:r>
              <a:rPr lang="en-US" dirty="0" err="1"/>
              <a:t>Libros</a:t>
            </a:r>
            <a:r>
              <a:rPr lang="en-US" dirty="0"/>
              <a:t> de </a:t>
            </a:r>
            <a:r>
              <a:rPr lang="en-US" dirty="0" err="1"/>
              <a:t>Juegos</a:t>
            </a:r>
            <a:r>
              <a:rPr lang="en-US" dirty="0"/>
              <a:t> del </a:t>
            </a:r>
            <a:r>
              <a:rPr lang="en-US" dirty="0" err="1"/>
              <a:t>Cirujano</a:t>
            </a:r>
            <a:r>
              <a:rPr lang="en-US" dirty="0"/>
              <a:t> General de California </a:t>
            </a:r>
          </a:p>
          <a:p>
            <a:pPr marL="0" indent="0">
              <a:buNone/>
            </a:pPr>
            <a:r>
              <a:rPr lang="en-US" dirty="0">
                <a:hlinkClick r:id="rId2"/>
              </a:rPr>
              <a:t>https://covid19.ca.gov/pdf/caregivers_and_kids_california_surgeon_general_stress_busting_playbook_draft_v2_clean_ada_04072020v2.pdf</a:t>
            </a:r>
            <a:endParaRPr lang="en-US" dirty="0"/>
          </a:p>
          <a:p>
            <a:endParaRPr lang="en-US" dirty="0"/>
          </a:p>
        </p:txBody>
      </p:sp>
    </p:spTree>
    <p:extLst>
      <p:ext uri="{BB962C8B-B14F-4D97-AF65-F5344CB8AC3E}">
        <p14:creationId xmlns:p14="http://schemas.microsoft.com/office/powerpoint/2010/main" xmlns="" val="487249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t>
            </a:r>
            <a:r>
              <a:rPr lang="en-US" sz="4800" dirty="0" err="1"/>
              <a:t>ComunicÁNDOSE</a:t>
            </a:r>
            <a:r>
              <a:rPr lang="en-US" sz="4800" dirty="0"/>
              <a:t> CON SU NIÑO/A</a:t>
            </a:r>
          </a:p>
        </p:txBody>
      </p:sp>
      <p:sp>
        <p:nvSpPr>
          <p:cNvPr id="3" name="Content Placeholder 2"/>
          <p:cNvSpPr>
            <a:spLocks noGrp="1"/>
          </p:cNvSpPr>
          <p:nvPr>
            <p:ph idx="1"/>
          </p:nvPr>
        </p:nvSpPr>
        <p:spPr>
          <a:xfrm>
            <a:off x="1069848" y="2121408"/>
            <a:ext cx="10058400" cy="4279392"/>
          </a:xfrm>
        </p:spPr>
        <p:txBody>
          <a:bodyPr>
            <a:normAutofit fontScale="25000" lnSpcReduction="20000"/>
          </a:bodyPr>
          <a:lstStyle/>
          <a:p>
            <a:r>
              <a:rPr lang="es-US" sz="6800" dirty="0"/>
              <a:t>Comience preguntándoles a los niños qué escucharon sobre el coronavirus y si tienen preguntas o miedos</a:t>
            </a:r>
            <a:r>
              <a:rPr lang="es-US" sz="6800" dirty="0" smtClean="0"/>
              <a:t>.</a:t>
            </a:r>
          </a:p>
          <a:p>
            <a:pPr lvl="1"/>
            <a:r>
              <a:rPr lang="en-US" sz="6800" dirty="0" smtClean="0">
                <a:solidFill>
                  <a:srgbClr val="C00000"/>
                </a:solidFill>
              </a:rPr>
              <a:t>¿“</a:t>
            </a:r>
            <a:r>
              <a:rPr lang="en-US" sz="6800" dirty="0" smtClean="0">
                <a:solidFill>
                  <a:srgbClr val="C00000"/>
                </a:solidFill>
              </a:rPr>
              <a:t>Hay </a:t>
            </a:r>
            <a:r>
              <a:rPr lang="en-US" sz="6800" dirty="0" err="1" smtClean="0">
                <a:solidFill>
                  <a:srgbClr val="C00000"/>
                </a:solidFill>
              </a:rPr>
              <a:t>algo</a:t>
            </a:r>
            <a:r>
              <a:rPr lang="en-US" sz="6800" dirty="0" smtClean="0">
                <a:solidFill>
                  <a:srgbClr val="C00000"/>
                </a:solidFill>
              </a:rPr>
              <a:t> que </a:t>
            </a:r>
            <a:r>
              <a:rPr lang="en-US" sz="6800" dirty="0" err="1" smtClean="0">
                <a:solidFill>
                  <a:srgbClr val="C00000"/>
                </a:solidFill>
              </a:rPr>
              <a:t>te</a:t>
            </a:r>
            <a:r>
              <a:rPr lang="en-US" sz="6800" dirty="0" smtClean="0">
                <a:solidFill>
                  <a:srgbClr val="C00000"/>
                </a:solidFill>
              </a:rPr>
              <a:t> </a:t>
            </a:r>
            <a:r>
              <a:rPr lang="en-US" sz="6800" dirty="0" err="1" smtClean="0">
                <a:solidFill>
                  <a:srgbClr val="C00000"/>
                </a:solidFill>
              </a:rPr>
              <a:t>gustaría</a:t>
            </a:r>
            <a:r>
              <a:rPr lang="en-US" sz="6800" dirty="0" smtClean="0">
                <a:solidFill>
                  <a:srgbClr val="C00000"/>
                </a:solidFill>
              </a:rPr>
              <a:t> </a:t>
            </a:r>
            <a:r>
              <a:rPr lang="en-US" sz="6800" dirty="0" err="1" smtClean="0">
                <a:solidFill>
                  <a:srgbClr val="C00000"/>
                </a:solidFill>
              </a:rPr>
              <a:t>preguntarme</a:t>
            </a:r>
            <a:r>
              <a:rPr lang="en-US" sz="6800" dirty="0" smtClean="0">
                <a:solidFill>
                  <a:srgbClr val="C00000"/>
                </a:solidFill>
              </a:rPr>
              <a:t> </a:t>
            </a:r>
            <a:r>
              <a:rPr lang="en-US" sz="6800" dirty="0" err="1" smtClean="0">
                <a:solidFill>
                  <a:srgbClr val="C00000"/>
                </a:solidFill>
              </a:rPr>
              <a:t>sobre</a:t>
            </a:r>
            <a:r>
              <a:rPr lang="en-US" sz="6800" dirty="0" smtClean="0">
                <a:solidFill>
                  <a:srgbClr val="C00000"/>
                </a:solidFill>
              </a:rPr>
              <a:t> el virus/o lo que </a:t>
            </a:r>
            <a:r>
              <a:rPr lang="en-US" sz="6800" dirty="0" err="1" smtClean="0">
                <a:solidFill>
                  <a:srgbClr val="C00000"/>
                </a:solidFill>
              </a:rPr>
              <a:t>esta</a:t>
            </a:r>
            <a:r>
              <a:rPr lang="en-US" sz="6800" dirty="0" smtClean="0">
                <a:solidFill>
                  <a:srgbClr val="C00000"/>
                </a:solidFill>
              </a:rPr>
              <a:t> </a:t>
            </a:r>
            <a:r>
              <a:rPr lang="en-US" sz="6800" dirty="0" err="1" smtClean="0">
                <a:solidFill>
                  <a:srgbClr val="C00000"/>
                </a:solidFill>
              </a:rPr>
              <a:t>pasando</a:t>
            </a:r>
            <a:r>
              <a:rPr lang="en-US" sz="6800" dirty="0" smtClean="0">
                <a:solidFill>
                  <a:srgbClr val="C00000"/>
                </a:solidFill>
              </a:rPr>
              <a:t> </a:t>
            </a:r>
            <a:r>
              <a:rPr lang="en-US" sz="6800" dirty="0" err="1" smtClean="0">
                <a:solidFill>
                  <a:srgbClr val="C00000"/>
                </a:solidFill>
              </a:rPr>
              <a:t>ahora</a:t>
            </a:r>
            <a:r>
              <a:rPr lang="en-US" sz="6800" dirty="0" smtClean="0">
                <a:solidFill>
                  <a:srgbClr val="C00000"/>
                </a:solidFill>
              </a:rPr>
              <a:t>? </a:t>
            </a:r>
            <a:r>
              <a:rPr lang="en-US" sz="6800" dirty="0" smtClean="0">
                <a:solidFill>
                  <a:srgbClr val="C00000"/>
                </a:solidFill>
              </a:rPr>
              <a:t>¿</a:t>
            </a:r>
            <a:r>
              <a:rPr lang="en-US" sz="6800" dirty="0" err="1" smtClean="0">
                <a:solidFill>
                  <a:srgbClr val="C00000"/>
                </a:solidFill>
              </a:rPr>
              <a:t>Tienes</a:t>
            </a:r>
            <a:r>
              <a:rPr lang="en-US" sz="6800" dirty="0" smtClean="0">
                <a:solidFill>
                  <a:srgbClr val="C00000"/>
                </a:solidFill>
              </a:rPr>
              <a:t> </a:t>
            </a:r>
            <a:r>
              <a:rPr lang="en-US" sz="6800" dirty="0" err="1" smtClean="0">
                <a:solidFill>
                  <a:srgbClr val="C00000"/>
                </a:solidFill>
              </a:rPr>
              <a:t>miedo</a:t>
            </a:r>
            <a:r>
              <a:rPr lang="en-US" sz="6800" dirty="0" smtClean="0">
                <a:solidFill>
                  <a:srgbClr val="C00000"/>
                </a:solidFill>
              </a:rPr>
              <a:t> de </a:t>
            </a:r>
            <a:r>
              <a:rPr lang="en-US" sz="6800" dirty="0" err="1" smtClean="0">
                <a:solidFill>
                  <a:srgbClr val="C00000"/>
                </a:solidFill>
              </a:rPr>
              <a:t>algo</a:t>
            </a:r>
            <a:r>
              <a:rPr lang="en-US" sz="6800" dirty="0" smtClean="0">
                <a:solidFill>
                  <a:srgbClr val="C00000"/>
                </a:solidFill>
              </a:rPr>
              <a:t>? </a:t>
            </a:r>
            <a:r>
              <a:rPr lang="en-US" sz="6800" dirty="0" smtClean="0">
                <a:solidFill>
                  <a:srgbClr val="C00000"/>
                </a:solidFill>
              </a:rPr>
              <a:t>¿</a:t>
            </a:r>
            <a:r>
              <a:rPr lang="en-US" sz="6800" dirty="0" err="1" smtClean="0">
                <a:solidFill>
                  <a:srgbClr val="C00000"/>
                </a:solidFill>
              </a:rPr>
              <a:t>Qué</a:t>
            </a:r>
            <a:r>
              <a:rPr lang="en-US" sz="6800" dirty="0" smtClean="0">
                <a:solidFill>
                  <a:srgbClr val="C00000"/>
                </a:solidFill>
              </a:rPr>
              <a:t> </a:t>
            </a:r>
            <a:r>
              <a:rPr lang="en-US" sz="6800" dirty="0" smtClean="0">
                <a:solidFill>
                  <a:srgbClr val="C00000"/>
                </a:solidFill>
              </a:rPr>
              <a:t>has </a:t>
            </a:r>
            <a:r>
              <a:rPr lang="en-US" sz="6800" dirty="0" err="1" smtClean="0">
                <a:solidFill>
                  <a:srgbClr val="C00000"/>
                </a:solidFill>
              </a:rPr>
              <a:t>escuchado</a:t>
            </a:r>
            <a:r>
              <a:rPr lang="en-US" sz="6800" dirty="0" smtClean="0">
                <a:solidFill>
                  <a:srgbClr val="C00000"/>
                </a:solidFill>
              </a:rPr>
              <a:t>/</a:t>
            </a:r>
            <a:r>
              <a:rPr lang="en-US" sz="6800" dirty="0" err="1" smtClean="0">
                <a:solidFill>
                  <a:srgbClr val="C00000"/>
                </a:solidFill>
              </a:rPr>
              <a:t>visto</a:t>
            </a:r>
            <a:r>
              <a:rPr lang="en-US" sz="6800" dirty="0" smtClean="0">
                <a:solidFill>
                  <a:srgbClr val="C00000"/>
                </a:solidFill>
              </a:rPr>
              <a:t>/</a:t>
            </a:r>
            <a:r>
              <a:rPr lang="en-US" sz="6800" dirty="0" err="1" smtClean="0">
                <a:solidFill>
                  <a:srgbClr val="C00000"/>
                </a:solidFill>
              </a:rPr>
              <a:t>entiendes</a:t>
            </a:r>
            <a:r>
              <a:rPr lang="en-US" sz="6800" dirty="0" smtClean="0">
                <a:solidFill>
                  <a:srgbClr val="C00000"/>
                </a:solidFill>
              </a:rPr>
              <a:t> </a:t>
            </a:r>
            <a:r>
              <a:rPr lang="en-US" sz="6800" dirty="0" err="1" smtClean="0">
                <a:solidFill>
                  <a:srgbClr val="C00000"/>
                </a:solidFill>
              </a:rPr>
              <a:t>sobre</a:t>
            </a:r>
            <a:r>
              <a:rPr lang="en-US" sz="6800" dirty="0" smtClean="0">
                <a:solidFill>
                  <a:srgbClr val="C00000"/>
                </a:solidFill>
              </a:rPr>
              <a:t> el virus?”</a:t>
            </a:r>
            <a:endParaRPr lang="es-US" sz="6800" dirty="0"/>
          </a:p>
          <a:p>
            <a:r>
              <a:rPr lang="es-US" sz="6800" dirty="0"/>
              <a:t>Tómese el tiempo para corregir cualquier información errónea y comparta con ellos hechos honestos y apropiados a su edad.</a:t>
            </a:r>
          </a:p>
          <a:p>
            <a:pPr lvl="1"/>
            <a:r>
              <a:rPr lang="es-US" sz="6800" dirty="0"/>
              <a:t>Los niños en los primeros grados de la escuela primaria necesitan información breve y simple. Recuérdeles que sus escuelas y hogares son seguros y que los adultos los van a cuidar si se enferman</a:t>
            </a:r>
            <a:r>
              <a:rPr lang="es-US" sz="6800" dirty="0" smtClean="0"/>
              <a:t>.</a:t>
            </a:r>
          </a:p>
          <a:p>
            <a:pPr lvl="2"/>
            <a:r>
              <a:rPr lang="en-US" sz="6800" dirty="0" smtClean="0">
                <a:solidFill>
                  <a:srgbClr val="C00000"/>
                </a:solidFill>
              </a:rPr>
              <a:t>“ </a:t>
            </a:r>
            <a:r>
              <a:rPr lang="en-US" sz="6800" dirty="0" err="1" smtClean="0">
                <a:solidFill>
                  <a:srgbClr val="C00000"/>
                </a:solidFill>
              </a:rPr>
              <a:t>Nosotros</a:t>
            </a:r>
            <a:r>
              <a:rPr lang="en-US" sz="6800" dirty="0" smtClean="0">
                <a:solidFill>
                  <a:srgbClr val="C00000"/>
                </a:solidFill>
              </a:rPr>
              <a:t> </a:t>
            </a:r>
            <a:r>
              <a:rPr lang="en-US" sz="6800" dirty="0" err="1" smtClean="0">
                <a:solidFill>
                  <a:srgbClr val="C00000"/>
                </a:solidFill>
              </a:rPr>
              <a:t>estamos</a:t>
            </a:r>
            <a:r>
              <a:rPr lang="en-US" sz="6800" dirty="0" smtClean="0">
                <a:solidFill>
                  <a:srgbClr val="C00000"/>
                </a:solidFill>
              </a:rPr>
              <a:t> hacienda lo que </a:t>
            </a:r>
            <a:r>
              <a:rPr lang="en-US" sz="6800" dirty="0" err="1" smtClean="0">
                <a:solidFill>
                  <a:srgbClr val="C00000"/>
                </a:solidFill>
              </a:rPr>
              <a:t>podemos</a:t>
            </a:r>
            <a:r>
              <a:rPr lang="en-US" sz="6800" dirty="0" smtClean="0">
                <a:solidFill>
                  <a:srgbClr val="C00000"/>
                </a:solidFill>
              </a:rPr>
              <a:t> para </a:t>
            </a:r>
            <a:r>
              <a:rPr lang="en-US" sz="6800" dirty="0" err="1" smtClean="0">
                <a:solidFill>
                  <a:srgbClr val="C00000"/>
                </a:solidFill>
              </a:rPr>
              <a:t>mantenernos</a:t>
            </a:r>
            <a:r>
              <a:rPr lang="en-US" sz="6800" dirty="0" smtClean="0">
                <a:solidFill>
                  <a:srgbClr val="C00000"/>
                </a:solidFill>
              </a:rPr>
              <a:t> </a:t>
            </a:r>
            <a:r>
              <a:rPr lang="en-US" sz="6800" dirty="0" err="1" smtClean="0">
                <a:solidFill>
                  <a:srgbClr val="C00000"/>
                </a:solidFill>
              </a:rPr>
              <a:t>seguros</a:t>
            </a:r>
            <a:r>
              <a:rPr lang="en-US" sz="6800" dirty="0" smtClean="0">
                <a:solidFill>
                  <a:srgbClr val="C00000"/>
                </a:solidFill>
              </a:rPr>
              <a:t> y </a:t>
            </a:r>
            <a:r>
              <a:rPr lang="en-US" sz="6800" dirty="0" err="1" smtClean="0">
                <a:solidFill>
                  <a:srgbClr val="C00000"/>
                </a:solidFill>
              </a:rPr>
              <a:t>saludables</a:t>
            </a:r>
            <a:r>
              <a:rPr lang="en-US" sz="6800" dirty="0" smtClean="0">
                <a:solidFill>
                  <a:srgbClr val="C00000"/>
                </a:solidFill>
              </a:rPr>
              <a:t>. </a:t>
            </a:r>
            <a:r>
              <a:rPr lang="en-US" sz="6800" dirty="0" err="1" smtClean="0">
                <a:solidFill>
                  <a:srgbClr val="C00000"/>
                </a:solidFill>
              </a:rPr>
              <a:t>Estamos</a:t>
            </a:r>
            <a:r>
              <a:rPr lang="en-US" sz="6800" dirty="0" smtClean="0">
                <a:solidFill>
                  <a:srgbClr val="C00000"/>
                </a:solidFill>
              </a:rPr>
              <a:t> </a:t>
            </a:r>
            <a:r>
              <a:rPr lang="en-US" sz="6800" dirty="0" err="1" smtClean="0">
                <a:solidFill>
                  <a:srgbClr val="C00000"/>
                </a:solidFill>
              </a:rPr>
              <a:t>aquí</a:t>
            </a:r>
            <a:r>
              <a:rPr lang="en-US" sz="6800" dirty="0" smtClean="0">
                <a:solidFill>
                  <a:srgbClr val="C00000"/>
                </a:solidFill>
              </a:rPr>
              <a:t> </a:t>
            </a:r>
            <a:r>
              <a:rPr lang="en-US" sz="6800" dirty="0" err="1" smtClean="0">
                <a:solidFill>
                  <a:srgbClr val="C00000"/>
                </a:solidFill>
              </a:rPr>
              <a:t>si</a:t>
            </a:r>
            <a:r>
              <a:rPr lang="en-US" sz="6800" dirty="0" smtClean="0">
                <a:solidFill>
                  <a:srgbClr val="C00000"/>
                </a:solidFill>
              </a:rPr>
              <a:t> </a:t>
            </a:r>
            <a:r>
              <a:rPr lang="en-US" sz="6800" dirty="0" err="1" smtClean="0">
                <a:solidFill>
                  <a:srgbClr val="C00000"/>
                </a:solidFill>
              </a:rPr>
              <a:t>necesitas</a:t>
            </a:r>
            <a:r>
              <a:rPr lang="en-US" sz="6800" dirty="0" smtClean="0">
                <a:solidFill>
                  <a:srgbClr val="C00000"/>
                </a:solidFill>
              </a:rPr>
              <a:t> </a:t>
            </a:r>
            <a:r>
              <a:rPr lang="en-US" sz="6800" dirty="0" err="1" smtClean="0">
                <a:solidFill>
                  <a:srgbClr val="C00000"/>
                </a:solidFill>
              </a:rPr>
              <a:t>algo</a:t>
            </a:r>
            <a:r>
              <a:rPr lang="en-US" sz="6800" dirty="0" smtClean="0">
                <a:solidFill>
                  <a:srgbClr val="C00000"/>
                </a:solidFill>
              </a:rPr>
              <a:t>.”</a:t>
            </a:r>
            <a:endParaRPr lang="es-US" sz="6800" dirty="0"/>
          </a:p>
          <a:p>
            <a:pPr lvl="1"/>
            <a:r>
              <a:rPr lang="es-US" sz="6800" dirty="0"/>
              <a:t>Los niños en los últimos grados de la escuela primaria y en la escuela intermedia necesitan ayuda para descartar rumores y fantasías</a:t>
            </a:r>
            <a:r>
              <a:rPr lang="en-US" sz="6800" dirty="0"/>
              <a:t>.  </a:t>
            </a:r>
            <a:r>
              <a:rPr lang="es-US" sz="6800" dirty="0"/>
              <a:t>Hábleles sobre las acciones que las escuelas y los líderes de la comunidad están tomando para prevenir que los gérmenes se propaguen</a:t>
            </a:r>
            <a:r>
              <a:rPr lang="es-US" sz="6800" dirty="0" smtClean="0"/>
              <a:t>.</a:t>
            </a:r>
          </a:p>
          <a:p>
            <a:pPr lvl="2"/>
            <a:r>
              <a:rPr lang="en-US" sz="6800" dirty="0" smtClean="0">
                <a:solidFill>
                  <a:srgbClr val="C00000"/>
                </a:solidFill>
              </a:rPr>
              <a:t>“Dime lo que has </a:t>
            </a:r>
            <a:r>
              <a:rPr lang="en-US" sz="6800" dirty="0" err="1" smtClean="0">
                <a:solidFill>
                  <a:srgbClr val="C00000"/>
                </a:solidFill>
              </a:rPr>
              <a:t>escuchado</a:t>
            </a:r>
            <a:r>
              <a:rPr lang="en-US" sz="6800" dirty="0" smtClean="0">
                <a:solidFill>
                  <a:srgbClr val="C00000"/>
                </a:solidFill>
              </a:rPr>
              <a:t> o </a:t>
            </a:r>
            <a:r>
              <a:rPr lang="en-US" sz="6800" dirty="0" err="1" smtClean="0">
                <a:solidFill>
                  <a:srgbClr val="C00000"/>
                </a:solidFill>
              </a:rPr>
              <a:t>si</a:t>
            </a:r>
            <a:r>
              <a:rPr lang="en-US" sz="6800" dirty="0" smtClean="0">
                <a:solidFill>
                  <a:srgbClr val="C00000"/>
                </a:solidFill>
              </a:rPr>
              <a:t> </a:t>
            </a:r>
            <a:r>
              <a:rPr lang="en-US" sz="6800" dirty="0" err="1" smtClean="0">
                <a:solidFill>
                  <a:srgbClr val="C00000"/>
                </a:solidFill>
              </a:rPr>
              <a:t>tienes</a:t>
            </a:r>
            <a:r>
              <a:rPr lang="en-US" sz="6800" dirty="0" smtClean="0">
                <a:solidFill>
                  <a:srgbClr val="C00000"/>
                </a:solidFill>
              </a:rPr>
              <a:t> </a:t>
            </a:r>
            <a:r>
              <a:rPr lang="en-US" sz="6800" dirty="0" err="1" smtClean="0">
                <a:solidFill>
                  <a:srgbClr val="C00000"/>
                </a:solidFill>
              </a:rPr>
              <a:t>preguntas</a:t>
            </a:r>
            <a:r>
              <a:rPr lang="en-US" sz="6800" dirty="0" smtClean="0">
                <a:solidFill>
                  <a:srgbClr val="C00000"/>
                </a:solidFill>
              </a:rPr>
              <a:t>.” “</a:t>
            </a:r>
            <a:r>
              <a:rPr lang="en-US" sz="6800" dirty="0" err="1" smtClean="0">
                <a:solidFill>
                  <a:srgbClr val="C00000"/>
                </a:solidFill>
              </a:rPr>
              <a:t>Esto</a:t>
            </a:r>
            <a:r>
              <a:rPr lang="en-US" sz="6800" dirty="0" smtClean="0">
                <a:solidFill>
                  <a:srgbClr val="C00000"/>
                </a:solidFill>
              </a:rPr>
              <a:t> </a:t>
            </a:r>
            <a:r>
              <a:rPr lang="en-US" sz="6800" dirty="0" err="1" smtClean="0">
                <a:solidFill>
                  <a:srgbClr val="C00000"/>
                </a:solidFill>
              </a:rPr>
              <a:t>es</a:t>
            </a:r>
            <a:r>
              <a:rPr lang="en-US" sz="6800" dirty="0" smtClean="0">
                <a:solidFill>
                  <a:srgbClr val="C00000"/>
                </a:solidFill>
              </a:rPr>
              <a:t> lo que </a:t>
            </a:r>
            <a:r>
              <a:rPr lang="en-US" sz="6800" dirty="0" err="1" smtClean="0">
                <a:solidFill>
                  <a:srgbClr val="C00000"/>
                </a:solidFill>
              </a:rPr>
              <a:t>sabemos</a:t>
            </a:r>
            <a:r>
              <a:rPr lang="en-US" sz="6800" dirty="0" smtClean="0">
                <a:solidFill>
                  <a:srgbClr val="C00000"/>
                </a:solidFill>
              </a:rPr>
              <a:t> </a:t>
            </a:r>
            <a:r>
              <a:rPr lang="en-US" sz="6800" dirty="0" err="1" smtClean="0">
                <a:solidFill>
                  <a:srgbClr val="C00000"/>
                </a:solidFill>
              </a:rPr>
              <a:t>ahora</a:t>
            </a:r>
            <a:r>
              <a:rPr lang="en-US" sz="6800" dirty="0" smtClean="0">
                <a:solidFill>
                  <a:srgbClr val="C00000"/>
                </a:solidFill>
              </a:rPr>
              <a:t>…”</a:t>
            </a:r>
            <a:endParaRPr lang="es-US" sz="6800" dirty="0"/>
          </a:p>
          <a:p>
            <a:pPr lvl="1"/>
            <a:r>
              <a:rPr lang="es-US" sz="6800" dirty="0"/>
              <a:t>Los alumnos de escuelas preparatorias necesitan conocimientos que les den una sensación de estar en control. Hábleles sobre los problemas más en profundidad y busque los recursos apropiados con información verídica sobre el COVID-19. </a:t>
            </a:r>
            <a:endParaRPr lang="es-US" sz="6800" dirty="0" smtClean="0"/>
          </a:p>
          <a:p>
            <a:pPr lvl="2"/>
            <a:r>
              <a:rPr lang="en-US" sz="6800" dirty="0" smtClean="0">
                <a:solidFill>
                  <a:srgbClr val="C00000"/>
                </a:solidFill>
              </a:rPr>
              <a:t>“ Hay que </a:t>
            </a:r>
            <a:r>
              <a:rPr lang="en-US" sz="6800" dirty="0" err="1" smtClean="0">
                <a:solidFill>
                  <a:srgbClr val="C00000"/>
                </a:solidFill>
              </a:rPr>
              <a:t>ver</a:t>
            </a:r>
            <a:r>
              <a:rPr lang="en-US" sz="6800" dirty="0" smtClean="0">
                <a:solidFill>
                  <a:srgbClr val="C00000"/>
                </a:solidFill>
              </a:rPr>
              <a:t>/</a:t>
            </a:r>
            <a:r>
              <a:rPr lang="en-US" sz="6800" dirty="0" err="1" smtClean="0">
                <a:solidFill>
                  <a:srgbClr val="C00000"/>
                </a:solidFill>
              </a:rPr>
              <a:t>repasar</a:t>
            </a:r>
            <a:r>
              <a:rPr lang="en-US" sz="6800" dirty="0" smtClean="0">
                <a:solidFill>
                  <a:srgbClr val="C00000"/>
                </a:solidFill>
              </a:rPr>
              <a:t> </a:t>
            </a:r>
            <a:r>
              <a:rPr lang="en-US" sz="6800" dirty="0" err="1" smtClean="0">
                <a:solidFill>
                  <a:srgbClr val="C00000"/>
                </a:solidFill>
              </a:rPr>
              <a:t>esta</a:t>
            </a:r>
            <a:r>
              <a:rPr lang="en-US" sz="6800" dirty="0" smtClean="0">
                <a:solidFill>
                  <a:srgbClr val="C00000"/>
                </a:solidFill>
              </a:rPr>
              <a:t> </a:t>
            </a:r>
            <a:r>
              <a:rPr lang="en-US" sz="6800" dirty="0" err="1" smtClean="0">
                <a:solidFill>
                  <a:srgbClr val="C00000"/>
                </a:solidFill>
              </a:rPr>
              <a:t>informacion</a:t>
            </a:r>
            <a:r>
              <a:rPr lang="en-US" sz="6800" dirty="0" smtClean="0">
                <a:solidFill>
                  <a:srgbClr val="C00000"/>
                </a:solidFill>
              </a:rPr>
              <a:t> </a:t>
            </a:r>
            <a:r>
              <a:rPr lang="en-US" sz="6800" dirty="0" err="1" smtClean="0">
                <a:solidFill>
                  <a:srgbClr val="C00000"/>
                </a:solidFill>
              </a:rPr>
              <a:t>juntos</a:t>
            </a:r>
            <a:r>
              <a:rPr lang="en-US" sz="6800" dirty="0" smtClean="0">
                <a:solidFill>
                  <a:srgbClr val="C00000"/>
                </a:solidFill>
              </a:rPr>
              <a:t>…y </a:t>
            </a:r>
            <a:r>
              <a:rPr lang="en-US" sz="6800" dirty="0" err="1" smtClean="0">
                <a:solidFill>
                  <a:srgbClr val="C00000"/>
                </a:solidFill>
              </a:rPr>
              <a:t>hablar</a:t>
            </a:r>
            <a:r>
              <a:rPr lang="en-US" sz="6800" dirty="0" smtClean="0">
                <a:solidFill>
                  <a:srgbClr val="C00000"/>
                </a:solidFill>
              </a:rPr>
              <a:t> </a:t>
            </a:r>
            <a:r>
              <a:rPr lang="en-US" sz="6800" dirty="0" err="1" smtClean="0">
                <a:solidFill>
                  <a:srgbClr val="C00000"/>
                </a:solidFill>
              </a:rPr>
              <a:t>sobre</a:t>
            </a:r>
            <a:r>
              <a:rPr lang="en-US" sz="6800" dirty="0" smtClean="0">
                <a:solidFill>
                  <a:srgbClr val="C00000"/>
                </a:solidFill>
              </a:rPr>
              <a:t> el </a:t>
            </a:r>
            <a:r>
              <a:rPr lang="en-US" sz="6800" dirty="0" err="1" smtClean="0">
                <a:solidFill>
                  <a:srgbClr val="C00000"/>
                </a:solidFill>
              </a:rPr>
              <a:t>tema</a:t>
            </a:r>
            <a:r>
              <a:rPr lang="en-US" sz="6800" dirty="0" smtClean="0">
                <a:solidFill>
                  <a:srgbClr val="C00000"/>
                </a:solidFill>
              </a:rPr>
              <a:t>.”</a:t>
            </a:r>
            <a:endParaRPr lang="es-US" sz="6800" dirty="0"/>
          </a:p>
          <a:p>
            <a:pPr lvl="1"/>
            <a:endParaRPr lang="en-US" dirty="0"/>
          </a:p>
        </p:txBody>
      </p:sp>
      <p:pic>
        <p:nvPicPr>
          <p:cNvPr id="4" name="SAUSDLogo.png" descr="SAUSDLogo.png"/>
          <p:cNvPicPr>
            <a:picLocks noChangeAspect="1"/>
          </p:cNvPicPr>
          <p:nvPr/>
        </p:nvPicPr>
        <p:blipFill>
          <a:blip r:embed="rId3"/>
          <a:stretch>
            <a:fillRect/>
          </a:stretch>
        </p:blipFill>
        <p:spPr>
          <a:xfrm>
            <a:off x="339506" y="554470"/>
            <a:ext cx="1745311" cy="1553222"/>
          </a:xfrm>
          <a:prstGeom prst="rect">
            <a:avLst/>
          </a:prstGeom>
          <a:ln w="12700">
            <a:miter lim="400000"/>
          </a:ln>
        </p:spPr>
      </p:pic>
      <p:pic>
        <p:nvPicPr>
          <p:cNvPr id="5" name="Picture 4"/>
          <p:cNvPicPr>
            <a:picLocks noChangeAspect="1"/>
          </p:cNvPicPr>
          <p:nvPr/>
        </p:nvPicPr>
        <p:blipFill>
          <a:blip r:embed="rId4"/>
          <a:stretch>
            <a:fillRect/>
          </a:stretch>
        </p:blipFill>
        <p:spPr>
          <a:xfrm>
            <a:off x="10056009" y="554470"/>
            <a:ext cx="1958028" cy="1275576"/>
          </a:xfrm>
          <a:prstGeom prst="rect">
            <a:avLst/>
          </a:prstGeom>
        </p:spPr>
      </p:pic>
      <p:pic>
        <p:nvPicPr>
          <p:cNvPr id="6" name="Audio 5">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1427522879"/>
      </p:ext>
    </p:extLst>
  </p:cSld>
  <p:clrMapOvr>
    <a:masterClrMapping/>
  </p:clrMapOvr>
  <mc:AlternateContent xmlns:mc="http://schemas.openxmlformats.org/markup-compatibility/2006">
    <mc:Choice xmlns:p14="http://schemas.microsoft.com/office/powerpoint/2010/main" xmlns="" Requires="p14">
      <p:transition spd="slow" p14:dur="2000" advTm="101306"/>
    </mc:Choice>
    <mc:Fallback>
      <p:transition spd="slow" advTm="101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ComunicÁNDOSE</a:t>
            </a:r>
            <a:r>
              <a:rPr lang="en-US" dirty="0"/>
              <a:t> CON SU NIÑO/A</a:t>
            </a:r>
            <a:endParaRPr lang="en-US" sz="5200" dirty="0"/>
          </a:p>
        </p:txBody>
      </p:sp>
      <p:sp>
        <p:nvSpPr>
          <p:cNvPr id="3" name="Content Placeholder 2"/>
          <p:cNvSpPr>
            <a:spLocks noGrp="1"/>
          </p:cNvSpPr>
          <p:nvPr>
            <p:ph idx="1"/>
          </p:nvPr>
        </p:nvSpPr>
        <p:spPr/>
        <p:txBody>
          <a:bodyPr/>
          <a:lstStyle/>
          <a:p>
            <a:r>
              <a:rPr lang="es-US" dirty="0"/>
              <a:t>Ayúdeles a comprender el mensaje de ayudarnos a nosotros y a otros a permanecer </a:t>
            </a:r>
            <a:r>
              <a:rPr lang="es-US" dirty="0" smtClean="0"/>
              <a:t>saludables</a:t>
            </a:r>
          </a:p>
          <a:p>
            <a:pPr lvl="1"/>
            <a:r>
              <a:rPr lang="es-US" dirty="0" smtClean="0"/>
              <a:t> </a:t>
            </a:r>
            <a:r>
              <a:rPr lang="es-US" dirty="0" smtClean="0">
                <a:solidFill>
                  <a:srgbClr val="FF0000"/>
                </a:solidFill>
              </a:rPr>
              <a:t>“Es importante el lavado </a:t>
            </a:r>
            <a:r>
              <a:rPr lang="es-US" dirty="0">
                <a:solidFill>
                  <a:srgbClr val="FF0000"/>
                </a:solidFill>
              </a:rPr>
              <a:t>apropiado de las manos, de cubrir su tos y estornudos, desinfectar superficies, mantener la distancia física e implementar el uso de mascaras cuando estén fuera de su casa y cerca de otras personas por motivos importantes</a:t>
            </a:r>
            <a:r>
              <a:rPr lang="es-US" dirty="0" smtClean="0">
                <a:solidFill>
                  <a:srgbClr val="FF0000"/>
                </a:solidFill>
              </a:rPr>
              <a:t>.”</a:t>
            </a:r>
            <a:endParaRPr lang="es-US" dirty="0">
              <a:solidFill>
                <a:srgbClr val="FF0000"/>
              </a:solidFill>
            </a:endParaRPr>
          </a:p>
          <a:p>
            <a:r>
              <a:rPr lang="es-US" dirty="0"/>
              <a:t>Ayúdelos a entender porqué no pueden ver a sus amigos, abuelos, maestros u otros seres queridos en persona por </a:t>
            </a:r>
            <a:r>
              <a:rPr lang="es-US" dirty="0" smtClean="0"/>
              <a:t>ahora.</a:t>
            </a:r>
          </a:p>
          <a:p>
            <a:pPr lvl="1"/>
            <a:r>
              <a:rPr lang="es-US" dirty="0" smtClean="0"/>
              <a:t> </a:t>
            </a:r>
            <a:r>
              <a:rPr lang="es-US" dirty="0" smtClean="0">
                <a:solidFill>
                  <a:srgbClr val="FF0000"/>
                </a:solidFill>
              </a:rPr>
              <a:t>“Quedándose </a:t>
            </a:r>
            <a:r>
              <a:rPr lang="es-US" dirty="0">
                <a:solidFill>
                  <a:srgbClr val="FF0000"/>
                </a:solidFill>
              </a:rPr>
              <a:t>ahora en casa ayuda a que todos estemos saludables mientras luchamos contra el coronavirus</a:t>
            </a:r>
            <a:r>
              <a:rPr lang="es-US" dirty="0" smtClean="0">
                <a:solidFill>
                  <a:srgbClr val="FF0000"/>
                </a:solidFill>
              </a:rPr>
              <a:t>.”</a:t>
            </a:r>
            <a:endParaRPr lang="es-US" dirty="0">
              <a:solidFill>
                <a:srgbClr val="FF0000"/>
              </a:solidFill>
            </a:endParaRPr>
          </a:p>
          <a:p>
            <a:endParaRPr lang="en-US" dirty="0"/>
          </a:p>
        </p:txBody>
      </p:sp>
      <p:pic>
        <p:nvPicPr>
          <p:cNvPr id="4" name="SAUSDLogo.png" descr="SAUSDLogo.png"/>
          <p:cNvPicPr>
            <a:picLocks noChangeAspect="1"/>
          </p:cNvPicPr>
          <p:nvPr/>
        </p:nvPicPr>
        <p:blipFill>
          <a:blip r:embed="rId3"/>
          <a:stretch>
            <a:fillRect/>
          </a:stretch>
        </p:blipFill>
        <p:spPr>
          <a:xfrm>
            <a:off x="339506" y="554470"/>
            <a:ext cx="1745311" cy="1553222"/>
          </a:xfrm>
          <a:prstGeom prst="rect">
            <a:avLst/>
          </a:prstGeom>
          <a:ln w="12700">
            <a:miter lim="400000"/>
          </a:ln>
        </p:spPr>
      </p:pic>
      <p:pic>
        <p:nvPicPr>
          <p:cNvPr id="5" name="Picture 4"/>
          <p:cNvPicPr>
            <a:picLocks noChangeAspect="1"/>
          </p:cNvPicPr>
          <p:nvPr/>
        </p:nvPicPr>
        <p:blipFill>
          <a:blip r:embed="rId4"/>
          <a:stretch>
            <a:fillRect/>
          </a:stretch>
        </p:blipFill>
        <p:spPr>
          <a:xfrm>
            <a:off x="10056009" y="554470"/>
            <a:ext cx="1958028" cy="1275576"/>
          </a:xfrm>
          <a:prstGeom prst="rect">
            <a:avLst/>
          </a:prstGeom>
        </p:spPr>
      </p:pic>
      <p:pic>
        <p:nvPicPr>
          <p:cNvPr id="6" name="Audio 5">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2130290986"/>
      </p:ext>
    </p:extLst>
  </p:cSld>
  <p:clrMapOvr>
    <a:masterClrMapping/>
  </p:clrMapOvr>
  <mc:AlternateContent xmlns:mc="http://schemas.openxmlformats.org/markup-compatibility/2006">
    <mc:Choice xmlns:p14="http://schemas.microsoft.com/office/powerpoint/2010/main" xmlns="" Requires="p14">
      <p:transition spd="slow" p14:dur="2000" advTm="44562"/>
    </mc:Choice>
    <mc:Fallback>
      <p:transition spd="slow" advTm="44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US" dirty="0" err="1"/>
              <a:t>EstrÉs</a:t>
            </a:r>
            <a:r>
              <a:rPr lang="es-US" dirty="0"/>
              <a:t> DURANTE EL COVID-19</a:t>
            </a:r>
          </a:p>
        </p:txBody>
      </p:sp>
      <p:sp>
        <p:nvSpPr>
          <p:cNvPr id="3" name="Content Placeholder 2"/>
          <p:cNvSpPr>
            <a:spLocks noGrp="1"/>
          </p:cNvSpPr>
          <p:nvPr>
            <p:ph idx="1"/>
          </p:nvPr>
        </p:nvSpPr>
        <p:spPr/>
        <p:txBody>
          <a:bodyPr>
            <a:normAutofit lnSpcReduction="10000"/>
          </a:bodyPr>
          <a:lstStyle/>
          <a:p>
            <a:r>
              <a:rPr lang="es-US" dirty="0"/>
              <a:t>Manténgase calmado y bríndele confianza</a:t>
            </a:r>
          </a:p>
          <a:p>
            <a:pPr lvl="1"/>
            <a:r>
              <a:rPr lang="es-US" dirty="0"/>
              <a:t>Los niños reaccionarán y seguirán sus acciones verbales y no verbales. Lo que usted dice o hace sobre el Covid-19 puede ya sea aumentar o reducir su ansiedad. </a:t>
            </a:r>
          </a:p>
          <a:p>
            <a:pPr lvl="1"/>
            <a:r>
              <a:rPr lang="es-US" dirty="0" smtClean="0">
                <a:solidFill>
                  <a:srgbClr val="FF0000"/>
                </a:solidFill>
              </a:rPr>
              <a:t>Ejemplo: “Si </a:t>
            </a:r>
            <a:r>
              <a:rPr lang="es-US" dirty="0">
                <a:solidFill>
                  <a:srgbClr val="FF0000"/>
                </a:solidFill>
              </a:rPr>
              <a:t>te enfermas, no significa que tienes COVID-19. La gente puede enfermarse con todo tipo de gérmenes. Lo que es importante recordar es que si tú te enfermas, los adultos de la casa o de la </a:t>
            </a:r>
            <a:r>
              <a:rPr lang="es-US" dirty="0" smtClean="0">
                <a:solidFill>
                  <a:srgbClr val="FF0000"/>
                </a:solidFill>
              </a:rPr>
              <a:t>escuela </a:t>
            </a:r>
            <a:r>
              <a:rPr lang="es-US" dirty="0">
                <a:solidFill>
                  <a:srgbClr val="FF0000"/>
                </a:solidFill>
              </a:rPr>
              <a:t>te ayudarán a conseguir cualquier ayuda que necesites</a:t>
            </a:r>
            <a:r>
              <a:rPr lang="es-US" dirty="0" smtClean="0">
                <a:solidFill>
                  <a:srgbClr val="FF0000"/>
                </a:solidFill>
              </a:rPr>
              <a:t>.”</a:t>
            </a:r>
            <a:endParaRPr lang="es-US" dirty="0">
              <a:solidFill>
                <a:srgbClr val="FF0000"/>
              </a:solidFill>
            </a:endParaRPr>
          </a:p>
          <a:p>
            <a:pPr lvl="1"/>
            <a:r>
              <a:rPr lang="es-US" dirty="0">
                <a:solidFill>
                  <a:srgbClr val="FF0000"/>
                </a:solidFill>
              </a:rPr>
              <a:t>Ejemplo: </a:t>
            </a:r>
            <a:r>
              <a:rPr lang="es-US" dirty="0" smtClean="0">
                <a:solidFill>
                  <a:srgbClr val="FF0000"/>
                </a:solidFill>
              </a:rPr>
              <a:t>“Solo </a:t>
            </a:r>
            <a:r>
              <a:rPr lang="es-US" dirty="0">
                <a:solidFill>
                  <a:srgbClr val="FF0000"/>
                </a:solidFill>
              </a:rPr>
              <a:t>una pequeña parte de las personas que se contagiaron han tenido problemas serios. Por lo que los médicos han visto hasta ahora, la mayoría de los niños no se enferman demasiado. De la cantidad de adultos que se enferman, la mayoría se mejora</a:t>
            </a:r>
            <a:r>
              <a:rPr lang="es-US" dirty="0" smtClean="0">
                <a:solidFill>
                  <a:srgbClr val="FF0000"/>
                </a:solidFill>
              </a:rPr>
              <a:t>.”</a:t>
            </a:r>
            <a:endParaRPr lang="es-US" dirty="0">
              <a:solidFill>
                <a:srgbClr val="FF0000"/>
              </a:solidFill>
            </a:endParaRPr>
          </a:p>
          <a:p>
            <a:r>
              <a:rPr lang="es-US" dirty="0"/>
              <a:t>Controle lo que ven en la televisión y en las redes sociales</a:t>
            </a:r>
          </a:p>
          <a:p>
            <a:pPr lvl="1"/>
            <a:r>
              <a:rPr lang="es-US" dirty="0"/>
              <a:t>Hable con sus niños sobre cómo las historias pueden basarse en rumores o información incorrecta.</a:t>
            </a:r>
          </a:p>
          <a:p>
            <a:pPr lvl="1"/>
            <a:r>
              <a:rPr lang="es-US" dirty="0"/>
              <a:t>Guíelos hacia contenidos apropiados para su edad. </a:t>
            </a:r>
          </a:p>
        </p:txBody>
      </p:sp>
      <p:pic>
        <p:nvPicPr>
          <p:cNvPr id="4" name="SAUSDLogo.png" descr="SAUSDLogo.png"/>
          <p:cNvPicPr>
            <a:picLocks noChangeAspect="1"/>
          </p:cNvPicPr>
          <p:nvPr/>
        </p:nvPicPr>
        <p:blipFill>
          <a:blip r:embed="rId3"/>
          <a:stretch>
            <a:fillRect/>
          </a:stretch>
        </p:blipFill>
        <p:spPr>
          <a:xfrm>
            <a:off x="339506" y="554470"/>
            <a:ext cx="1745311" cy="1553222"/>
          </a:xfrm>
          <a:prstGeom prst="rect">
            <a:avLst/>
          </a:prstGeom>
          <a:ln w="12700">
            <a:miter lim="400000"/>
          </a:ln>
        </p:spPr>
      </p:pic>
      <p:pic>
        <p:nvPicPr>
          <p:cNvPr id="5" name="Picture 4"/>
          <p:cNvPicPr>
            <a:picLocks noChangeAspect="1"/>
          </p:cNvPicPr>
          <p:nvPr/>
        </p:nvPicPr>
        <p:blipFill>
          <a:blip r:embed="rId4"/>
          <a:stretch>
            <a:fillRect/>
          </a:stretch>
        </p:blipFill>
        <p:spPr>
          <a:xfrm>
            <a:off x="10056009" y="554470"/>
            <a:ext cx="1958028" cy="1275576"/>
          </a:xfrm>
          <a:prstGeom prst="rect">
            <a:avLst/>
          </a:prstGeom>
        </p:spPr>
      </p:pic>
      <p:pic>
        <p:nvPicPr>
          <p:cNvPr id="6" name="Audio 5">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2514648904"/>
      </p:ext>
    </p:extLst>
  </p:cSld>
  <p:clrMapOvr>
    <a:masterClrMapping/>
  </p:clrMapOvr>
  <mc:AlternateContent xmlns:mc="http://schemas.openxmlformats.org/markup-compatibility/2006">
    <mc:Choice xmlns:p14="http://schemas.microsoft.com/office/powerpoint/2010/main" xmlns="" Requires="p14">
      <p:transition spd="slow" p14:dur="2000" advTm="79499"/>
    </mc:Choice>
    <mc:Fallback>
      <p:transition spd="slow" advTm="79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US" dirty="0" err="1"/>
              <a:t>EstrÉs</a:t>
            </a:r>
            <a:r>
              <a:rPr lang="es-US" dirty="0"/>
              <a:t> DURANTE EL COVID-19</a:t>
            </a:r>
            <a:endParaRPr lang="en-US" dirty="0"/>
          </a:p>
        </p:txBody>
      </p:sp>
      <p:sp>
        <p:nvSpPr>
          <p:cNvPr id="3" name="Content Placeholder 2"/>
          <p:cNvSpPr>
            <a:spLocks noGrp="1"/>
          </p:cNvSpPr>
          <p:nvPr>
            <p:ph idx="1"/>
          </p:nvPr>
        </p:nvSpPr>
        <p:spPr/>
        <p:txBody>
          <a:bodyPr>
            <a:normAutofit lnSpcReduction="10000"/>
          </a:bodyPr>
          <a:lstStyle/>
          <a:p>
            <a:r>
              <a:rPr lang="es-US" dirty="0"/>
              <a:t>Mantenga una rutina normal tanto como le sea posible. </a:t>
            </a:r>
          </a:p>
          <a:p>
            <a:pPr lvl="1"/>
            <a:r>
              <a:rPr lang="es-US" dirty="0"/>
              <a:t>Transmítale un sentido de tranquilidad, seguridad y estabilidad.</a:t>
            </a:r>
          </a:p>
          <a:p>
            <a:pPr lvl="1"/>
            <a:r>
              <a:rPr lang="es-US" dirty="0"/>
              <a:t>El poder predecir y brindarles estructura les ayuda a los niños a regularse a </a:t>
            </a:r>
            <a:r>
              <a:rPr lang="es-US" dirty="0" smtClean="0"/>
              <a:t>sí mismos.</a:t>
            </a:r>
            <a:endParaRPr lang="es-US" dirty="0"/>
          </a:p>
          <a:p>
            <a:r>
              <a:rPr lang="es-US" dirty="0"/>
              <a:t>Comparta el horario con los niños para ayudarlos a reducir la ansiedad, el miedo al aburrimiento y las conductas desafiantes. </a:t>
            </a:r>
          </a:p>
          <a:p>
            <a:pPr lvl="1"/>
            <a:r>
              <a:rPr lang="es-US" dirty="0"/>
              <a:t>Con niños de más edad y adolescentes, es importante crear el horario con ellos para que tengan un sentido de control y determinación propia.</a:t>
            </a:r>
          </a:p>
          <a:p>
            <a:pPr lvl="1"/>
            <a:r>
              <a:rPr lang="es-US" dirty="0"/>
              <a:t>El horario debería incluir la hora de despertarse y de ir a la cama, comidas regulares (incluyendo botanas), tiempo tranquilo para hacer la tarea escolar y para leer, como así también movimientos y ejercicios regulares. </a:t>
            </a:r>
          </a:p>
          <a:p>
            <a:r>
              <a:rPr lang="es-US" dirty="0"/>
              <a:t>Esté disponible para ellos. </a:t>
            </a:r>
          </a:p>
          <a:p>
            <a:pPr lvl="1"/>
            <a:r>
              <a:rPr lang="es-US" dirty="0"/>
              <a:t>Hágales ver que tienen a alguien que los puede escuchar y dedicarles su tiempo.</a:t>
            </a:r>
          </a:p>
          <a:p>
            <a:pPr lvl="1"/>
            <a:r>
              <a:rPr lang="es-US" dirty="0"/>
              <a:t>Permita que sus hijos hablen sobre lo que sienten, sobre sus dudas y sus preocupaciones. </a:t>
            </a:r>
          </a:p>
          <a:p>
            <a:pPr lvl="1"/>
            <a:endParaRPr lang="en-US" dirty="0"/>
          </a:p>
        </p:txBody>
      </p:sp>
      <p:pic>
        <p:nvPicPr>
          <p:cNvPr id="4" name="SAUSDLogo.png" descr="SAUSDLogo.png"/>
          <p:cNvPicPr>
            <a:picLocks noChangeAspect="1"/>
          </p:cNvPicPr>
          <p:nvPr/>
        </p:nvPicPr>
        <p:blipFill>
          <a:blip r:embed="rId3"/>
          <a:stretch>
            <a:fillRect/>
          </a:stretch>
        </p:blipFill>
        <p:spPr>
          <a:xfrm>
            <a:off x="339506" y="554470"/>
            <a:ext cx="1745311" cy="1553222"/>
          </a:xfrm>
          <a:prstGeom prst="rect">
            <a:avLst/>
          </a:prstGeom>
          <a:ln w="12700">
            <a:miter lim="400000"/>
          </a:ln>
        </p:spPr>
      </p:pic>
      <p:pic>
        <p:nvPicPr>
          <p:cNvPr id="5" name="Picture 4"/>
          <p:cNvPicPr>
            <a:picLocks noChangeAspect="1"/>
          </p:cNvPicPr>
          <p:nvPr/>
        </p:nvPicPr>
        <p:blipFill>
          <a:blip r:embed="rId4"/>
          <a:stretch>
            <a:fillRect/>
          </a:stretch>
        </p:blipFill>
        <p:spPr>
          <a:xfrm>
            <a:off x="10056009" y="554470"/>
            <a:ext cx="1958028" cy="1275576"/>
          </a:xfrm>
          <a:prstGeom prst="rect">
            <a:avLst/>
          </a:prstGeom>
        </p:spPr>
      </p:pic>
      <p:pic>
        <p:nvPicPr>
          <p:cNvPr id="6" name="Audio 5">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408354824"/>
      </p:ext>
    </p:extLst>
  </p:cSld>
  <p:clrMapOvr>
    <a:masterClrMapping/>
  </p:clrMapOvr>
  <mc:AlternateContent xmlns:mc="http://schemas.openxmlformats.org/markup-compatibility/2006">
    <mc:Choice xmlns:p14="http://schemas.microsoft.com/office/powerpoint/2010/main" xmlns="" Requires="p14">
      <p:transition spd="slow" p14:dur="2000" advTm="84124"/>
    </mc:Choice>
    <mc:Fallback>
      <p:transition spd="slow" advTm="8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t>REACCIONES DE ESTRÉS EN LOS NIÑOS:</a:t>
            </a:r>
          </a:p>
        </p:txBody>
      </p:sp>
      <p:sp>
        <p:nvSpPr>
          <p:cNvPr id="3" name="Content Placeholder 2"/>
          <p:cNvSpPr>
            <a:spLocks noGrp="1"/>
          </p:cNvSpPr>
          <p:nvPr>
            <p:ph idx="1"/>
          </p:nvPr>
        </p:nvSpPr>
        <p:spPr/>
        <p:txBody>
          <a:bodyPr/>
          <a:lstStyle/>
          <a:p>
            <a:r>
              <a:rPr lang="en-US" dirty="0"/>
              <a:t>Los </a:t>
            </a:r>
            <a:r>
              <a:rPr lang="en-US" dirty="0" err="1"/>
              <a:t>niños</a:t>
            </a:r>
            <a:r>
              <a:rPr lang="en-US" dirty="0"/>
              <a:t> </a:t>
            </a:r>
            <a:r>
              <a:rPr lang="en-US" dirty="0" err="1"/>
              <a:t>pueden</a:t>
            </a:r>
            <a:r>
              <a:rPr lang="en-US" dirty="0"/>
              <a:t> </a:t>
            </a:r>
            <a:r>
              <a:rPr lang="en-US" dirty="0" err="1"/>
              <a:t>demostrar</a:t>
            </a:r>
            <a:r>
              <a:rPr lang="en-US" dirty="0"/>
              <a:t> </a:t>
            </a:r>
            <a:r>
              <a:rPr lang="en-US" dirty="0" err="1"/>
              <a:t>cambios</a:t>
            </a:r>
            <a:r>
              <a:rPr lang="en-US" dirty="0"/>
              <a:t> </a:t>
            </a:r>
            <a:r>
              <a:rPr lang="en-US" dirty="0" err="1"/>
              <a:t>en</a:t>
            </a:r>
            <a:r>
              <a:rPr lang="en-US" dirty="0"/>
              <a:t> </a:t>
            </a:r>
            <a:r>
              <a:rPr lang="en-US" dirty="0" err="1"/>
              <a:t>su</a:t>
            </a:r>
            <a:r>
              <a:rPr lang="en-US" dirty="0"/>
              <a:t> </a:t>
            </a:r>
            <a:r>
              <a:rPr lang="en-US" dirty="0" err="1"/>
              <a:t>conducta</a:t>
            </a:r>
            <a:r>
              <a:rPr lang="en-US" dirty="0"/>
              <a:t> tales </a:t>
            </a:r>
            <a:r>
              <a:rPr lang="en-US" dirty="0" err="1"/>
              <a:t>como</a:t>
            </a:r>
            <a:r>
              <a:rPr lang="en-US" dirty="0"/>
              <a:t>: </a:t>
            </a:r>
            <a:r>
              <a:rPr lang="en-US" dirty="0" err="1"/>
              <a:t>irritabilidad</a:t>
            </a:r>
            <a:r>
              <a:rPr lang="en-US" dirty="0"/>
              <a:t>,  </a:t>
            </a:r>
            <a:r>
              <a:rPr lang="en-US" dirty="0" err="1"/>
              <a:t>impulsividad</a:t>
            </a:r>
            <a:r>
              <a:rPr lang="en-US" dirty="0"/>
              <a:t>, </a:t>
            </a:r>
            <a:r>
              <a:rPr lang="en-US" dirty="0" err="1"/>
              <a:t>dificultad</a:t>
            </a:r>
            <a:r>
              <a:rPr lang="en-US" dirty="0"/>
              <a:t> para </a:t>
            </a:r>
            <a:r>
              <a:rPr lang="en-US" dirty="0" err="1"/>
              <a:t>prestar</a:t>
            </a:r>
            <a:r>
              <a:rPr lang="en-US" dirty="0"/>
              <a:t> </a:t>
            </a:r>
            <a:r>
              <a:rPr lang="en-US" dirty="0" err="1"/>
              <a:t>atención</a:t>
            </a:r>
            <a:r>
              <a:rPr lang="en-US" dirty="0"/>
              <a:t> o </a:t>
            </a:r>
            <a:r>
              <a:rPr lang="en-US" dirty="0" err="1"/>
              <a:t>estar</a:t>
            </a:r>
            <a:r>
              <a:rPr lang="en-US" dirty="0"/>
              <a:t> </a:t>
            </a:r>
            <a:r>
              <a:rPr lang="en-US" dirty="0" err="1"/>
              <a:t>retraídos</a:t>
            </a:r>
            <a:r>
              <a:rPr lang="en-US" dirty="0"/>
              <a:t>. </a:t>
            </a:r>
          </a:p>
          <a:p>
            <a:r>
              <a:rPr lang="en-US" dirty="0" err="1"/>
              <a:t>Algunos</a:t>
            </a:r>
            <a:r>
              <a:rPr lang="en-US" dirty="0"/>
              <a:t> </a:t>
            </a:r>
            <a:r>
              <a:rPr lang="en-US" dirty="0" err="1"/>
              <a:t>niños</a:t>
            </a:r>
            <a:r>
              <a:rPr lang="en-US" dirty="0"/>
              <a:t> </a:t>
            </a:r>
            <a:r>
              <a:rPr lang="en-US" dirty="0" err="1"/>
              <a:t>podrían</a:t>
            </a:r>
            <a:r>
              <a:rPr lang="en-US" dirty="0"/>
              <a:t> </a:t>
            </a:r>
            <a:r>
              <a:rPr lang="en-US" dirty="0" err="1"/>
              <a:t>experimentar</a:t>
            </a:r>
            <a:r>
              <a:rPr lang="en-US" dirty="0"/>
              <a:t> un </a:t>
            </a:r>
            <a:r>
              <a:rPr lang="en-US" dirty="0" err="1"/>
              <a:t>aumento</a:t>
            </a:r>
            <a:r>
              <a:rPr lang="en-US" dirty="0"/>
              <a:t> </a:t>
            </a:r>
            <a:r>
              <a:rPr lang="en-US" dirty="0" err="1"/>
              <a:t>en</a:t>
            </a:r>
            <a:r>
              <a:rPr lang="en-US" dirty="0"/>
              <a:t> las </a:t>
            </a:r>
            <a:r>
              <a:rPr lang="en-US" dirty="0" err="1"/>
              <a:t>hormonas</a:t>
            </a:r>
            <a:r>
              <a:rPr lang="en-US" dirty="0"/>
              <a:t> que </a:t>
            </a:r>
            <a:r>
              <a:rPr lang="en-US" dirty="0" err="1"/>
              <a:t>causan</a:t>
            </a:r>
            <a:r>
              <a:rPr lang="en-US" dirty="0"/>
              <a:t> </a:t>
            </a:r>
            <a:r>
              <a:rPr lang="en-US" dirty="0" err="1"/>
              <a:t>estrés</a:t>
            </a:r>
            <a:r>
              <a:rPr lang="en-US" dirty="0"/>
              <a:t> que </a:t>
            </a:r>
            <a:r>
              <a:rPr lang="en-US" dirty="0" err="1"/>
              <a:t>podría</a:t>
            </a:r>
            <a:r>
              <a:rPr lang="en-US" dirty="0"/>
              <a:t> </a:t>
            </a:r>
            <a:r>
              <a:rPr lang="en-US" dirty="0" err="1"/>
              <a:t>resultar</a:t>
            </a:r>
            <a:r>
              <a:rPr lang="en-US" dirty="0"/>
              <a:t> </a:t>
            </a:r>
            <a:r>
              <a:rPr lang="en-US" dirty="0" err="1"/>
              <a:t>en</a:t>
            </a:r>
            <a:r>
              <a:rPr lang="en-US" dirty="0"/>
              <a:t> </a:t>
            </a:r>
            <a:r>
              <a:rPr lang="en-US" dirty="0" err="1"/>
              <a:t>cambios</a:t>
            </a:r>
            <a:r>
              <a:rPr lang="en-US" dirty="0"/>
              <a:t> </a:t>
            </a:r>
            <a:r>
              <a:rPr lang="en-US" dirty="0" err="1"/>
              <a:t>biológicos</a:t>
            </a:r>
            <a:r>
              <a:rPr lang="en-US" dirty="0"/>
              <a:t> y </a:t>
            </a:r>
            <a:r>
              <a:rPr lang="en-US" dirty="0" err="1"/>
              <a:t>físicos</a:t>
            </a:r>
            <a:r>
              <a:rPr lang="en-US" dirty="0"/>
              <a:t>: </a:t>
            </a:r>
            <a:r>
              <a:rPr lang="en-US" dirty="0" err="1"/>
              <a:t>dolores</a:t>
            </a:r>
            <a:r>
              <a:rPr lang="en-US" dirty="0"/>
              <a:t> de cabeza, </a:t>
            </a:r>
            <a:r>
              <a:rPr lang="en-US" dirty="0" err="1"/>
              <a:t>dolores</a:t>
            </a:r>
            <a:r>
              <a:rPr lang="en-US" dirty="0"/>
              <a:t> de </a:t>
            </a:r>
            <a:r>
              <a:rPr lang="en-US" dirty="0" err="1"/>
              <a:t>estómago</a:t>
            </a:r>
            <a:r>
              <a:rPr lang="en-US" dirty="0"/>
              <a:t>, </a:t>
            </a:r>
            <a:r>
              <a:rPr lang="en-US" dirty="0" err="1"/>
              <a:t>problemas</a:t>
            </a:r>
            <a:r>
              <a:rPr lang="en-US" dirty="0"/>
              <a:t> para </a:t>
            </a:r>
            <a:r>
              <a:rPr lang="en-US" dirty="0" err="1"/>
              <a:t>dormir</a:t>
            </a:r>
            <a:r>
              <a:rPr lang="en-US" dirty="0"/>
              <a:t> y </a:t>
            </a:r>
            <a:r>
              <a:rPr lang="en-US" dirty="0" err="1"/>
              <a:t>cambios</a:t>
            </a:r>
            <a:r>
              <a:rPr lang="en-US" dirty="0"/>
              <a:t> </a:t>
            </a:r>
            <a:r>
              <a:rPr lang="en-US" dirty="0" err="1"/>
              <a:t>en</a:t>
            </a:r>
            <a:r>
              <a:rPr lang="en-US" dirty="0"/>
              <a:t> sus </a:t>
            </a:r>
            <a:r>
              <a:rPr lang="en-US" dirty="0" err="1"/>
              <a:t>patrones</a:t>
            </a:r>
            <a:r>
              <a:rPr lang="en-US" dirty="0"/>
              <a:t> </a:t>
            </a:r>
            <a:r>
              <a:rPr lang="en-US" dirty="0" err="1"/>
              <a:t>alimenticios</a:t>
            </a:r>
            <a:r>
              <a:rPr lang="en-US" dirty="0"/>
              <a:t>.</a:t>
            </a:r>
          </a:p>
          <a:p>
            <a:r>
              <a:rPr lang="en-US" dirty="0"/>
              <a:t>Los </a:t>
            </a:r>
            <a:r>
              <a:rPr lang="en-US" dirty="0" err="1"/>
              <a:t>niños</a:t>
            </a:r>
            <a:r>
              <a:rPr lang="en-US" dirty="0"/>
              <a:t> </a:t>
            </a:r>
            <a:r>
              <a:rPr lang="en-US" dirty="0" err="1"/>
              <a:t>pueden</a:t>
            </a:r>
            <a:r>
              <a:rPr lang="en-US" dirty="0"/>
              <a:t> </a:t>
            </a:r>
            <a:r>
              <a:rPr lang="en-US" dirty="0" err="1"/>
              <a:t>también</a:t>
            </a:r>
            <a:r>
              <a:rPr lang="en-US" dirty="0"/>
              <a:t> </a:t>
            </a:r>
            <a:r>
              <a:rPr lang="en-US" dirty="0" err="1"/>
              <a:t>experimentar</a:t>
            </a:r>
            <a:r>
              <a:rPr lang="en-US" dirty="0"/>
              <a:t> </a:t>
            </a:r>
            <a:r>
              <a:rPr lang="en-US" dirty="0" err="1"/>
              <a:t>emociones</a:t>
            </a:r>
            <a:r>
              <a:rPr lang="en-US" dirty="0"/>
              <a:t> </a:t>
            </a:r>
            <a:r>
              <a:rPr lang="en-US" dirty="0" err="1"/>
              <a:t>negativas</a:t>
            </a:r>
            <a:r>
              <a:rPr lang="en-US" dirty="0"/>
              <a:t>: tristeza, </a:t>
            </a:r>
            <a:r>
              <a:rPr lang="en-US" dirty="0" err="1"/>
              <a:t>enojo</a:t>
            </a:r>
            <a:r>
              <a:rPr lang="en-US" dirty="0"/>
              <a:t>, </a:t>
            </a:r>
            <a:r>
              <a:rPr lang="en-US" dirty="0" err="1"/>
              <a:t>sensación</a:t>
            </a:r>
            <a:r>
              <a:rPr lang="en-US" dirty="0"/>
              <a:t> de </a:t>
            </a:r>
            <a:r>
              <a:rPr lang="en-US" dirty="0" err="1"/>
              <a:t>soledad</a:t>
            </a:r>
            <a:r>
              <a:rPr lang="en-US" dirty="0"/>
              <a:t>, </a:t>
            </a:r>
            <a:r>
              <a:rPr lang="en-US" dirty="0" err="1"/>
              <a:t>celos</a:t>
            </a:r>
            <a:r>
              <a:rPr lang="en-US" dirty="0"/>
              <a:t>, </a:t>
            </a:r>
            <a:r>
              <a:rPr lang="en-US" dirty="0" err="1"/>
              <a:t>críticas</a:t>
            </a:r>
            <a:r>
              <a:rPr lang="en-US" dirty="0"/>
              <a:t> a </a:t>
            </a:r>
            <a:r>
              <a:rPr lang="en-US" dirty="0" err="1"/>
              <a:t>sí</a:t>
            </a:r>
            <a:r>
              <a:rPr lang="en-US" dirty="0"/>
              <a:t> </a:t>
            </a:r>
            <a:r>
              <a:rPr lang="en-US" dirty="0" err="1"/>
              <a:t>mismo</a:t>
            </a:r>
            <a:r>
              <a:rPr lang="en-US" dirty="0"/>
              <a:t>, </a:t>
            </a:r>
            <a:r>
              <a:rPr lang="en-US" dirty="0" err="1"/>
              <a:t>miedo</a:t>
            </a:r>
            <a:r>
              <a:rPr lang="en-US" dirty="0"/>
              <a:t> o </a:t>
            </a:r>
            <a:r>
              <a:rPr lang="en-US" dirty="0" err="1"/>
              <a:t>sensación</a:t>
            </a:r>
            <a:r>
              <a:rPr lang="en-US" dirty="0"/>
              <a:t> de </a:t>
            </a:r>
            <a:r>
              <a:rPr lang="en-US" dirty="0" err="1"/>
              <a:t>rechazo</a:t>
            </a:r>
            <a:r>
              <a:rPr lang="en-US" dirty="0"/>
              <a:t> </a:t>
            </a:r>
            <a:r>
              <a:rPr lang="en-US" dirty="0" err="1"/>
              <a:t>durante</a:t>
            </a:r>
            <a:r>
              <a:rPr lang="en-US" dirty="0"/>
              <a:t> </a:t>
            </a:r>
            <a:r>
              <a:rPr lang="en-US" dirty="0" err="1"/>
              <a:t>estos</a:t>
            </a:r>
            <a:r>
              <a:rPr lang="en-US" dirty="0"/>
              <a:t> </a:t>
            </a:r>
            <a:r>
              <a:rPr lang="en-US" dirty="0" err="1"/>
              <a:t>tiempos</a:t>
            </a:r>
            <a:r>
              <a:rPr lang="en-US" dirty="0"/>
              <a:t>.</a:t>
            </a:r>
          </a:p>
          <a:p>
            <a:pPr lvl="1"/>
            <a:r>
              <a:rPr lang="en-US" sz="2000" dirty="0" err="1"/>
              <a:t>Ayúdelos</a:t>
            </a:r>
            <a:r>
              <a:rPr lang="en-US" sz="2000" dirty="0"/>
              <a:t> a </a:t>
            </a:r>
            <a:r>
              <a:rPr lang="en-US" sz="2000" dirty="0" err="1"/>
              <a:t>identificar</a:t>
            </a:r>
            <a:r>
              <a:rPr lang="en-US" sz="2000" dirty="0"/>
              <a:t> una </a:t>
            </a:r>
            <a:r>
              <a:rPr lang="en-US" sz="2000" dirty="0" err="1"/>
              <a:t>manera</a:t>
            </a:r>
            <a:r>
              <a:rPr lang="en-US" sz="2000" dirty="0"/>
              <a:t> </a:t>
            </a:r>
            <a:r>
              <a:rPr lang="en-US" sz="2000" dirty="0" err="1"/>
              <a:t>saludable</a:t>
            </a:r>
            <a:r>
              <a:rPr lang="en-US" sz="2000" dirty="0"/>
              <a:t> de </a:t>
            </a:r>
            <a:r>
              <a:rPr lang="en-US" sz="2000" dirty="0" err="1"/>
              <a:t>expresar</a:t>
            </a:r>
            <a:r>
              <a:rPr lang="en-US" sz="2000" dirty="0"/>
              <a:t> </a:t>
            </a:r>
            <a:r>
              <a:rPr lang="en-US" sz="2000" dirty="0" err="1"/>
              <a:t>cómo</a:t>
            </a:r>
            <a:r>
              <a:rPr lang="en-US" sz="2000" dirty="0"/>
              <a:t> se </a:t>
            </a:r>
            <a:r>
              <a:rPr lang="en-US" sz="2000" dirty="0" err="1"/>
              <a:t>sienten</a:t>
            </a:r>
            <a:r>
              <a:rPr lang="en-US" sz="2000" dirty="0"/>
              <a:t>.</a:t>
            </a:r>
          </a:p>
        </p:txBody>
      </p:sp>
      <p:pic>
        <p:nvPicPr>
          <p:cNvPr id="4" name="SAUSDLogo.png" descr="SAUSDLogo.png"/>
          <p:cNvPicPr>
            <a:picLocks noChangeAspect="1"/>
          </p:cNvPicPr>
          <p:nvPr/>
        </p:nvPicPr>
        <p:blipFill>
          <a:blip r:embed="rId3"/>
          <a:stretch>
            <a:fillRect/>
          </a:stretch>
        </p:blipFill>
        <p:spPr>
          <a:xfrm>
            <a:off x="339506" y="554469"/>
            <a:ext cx="1690771" cy="1504685"/>
          </a:xfrm>
          <a:prstGeom prst="rect">
            <a:avLst/>
          </a:prstGeom>
          <a:ln w="12700">
            <a:miter lim="400000"/>
          </a:ln>
        </p:spPr>
      </p:pic>
      <p:pic>
        <p:nvPicPr>
          <p:cNvPr id="5" name="Picture 4"/>
          <p:cNvPicPr>
            <a:picLocks noChangeAspect="1"/>
          </p:cNvPicPr>
          <p:nvPr/>
        </p:nvPicPr>
        <p:blipFill>
          <a:blip r:embed="rId4"/>
          <a:stretch>
            <a:fillRect/>
          </a:stretch>
        </p:blipFill>
        <p:spPr>
          <a:xfrm>
            <a:off x="10243934" y="685800"/>
            <a:ext cx="1756435" cy="1144246"/>
          </a:xfrm>
          <a:prstGeom prst="rect">
            <a:avLst/>
          </a:prstGeom>
        </p:spPr>
      </p:pic>
      <p:pic>
        <p:nvPicPr>
          <p:cNvPr id="6" name="Audio 5">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775415573"/>
      </p:ext>
    </p:extLst>
  </p:cSld>
  <p:clrMapOvr>
    <a:masterClrMapping/>
  </p:clrMapOvr>
  <mc:AlternateContent xmlns:mc="http://schemas.openxmlformats.org/markup-compatibility/2006">
    <mc:Choice xmlns:p14="http://schemas.microsoft.com/office/powerpoint/2010/main" xmlns="" Requires="p14">
      <p:transition spd="slow" p14:dur="2000" advTm="56199"/>
    </mc:Choice>
    <mc:Fallback>
      <p:transition spd="slow" advTm="56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97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MANEJANDO EL ESTRÉS:</a:t>
            </a:r>
          </a:p>
        </p:txBody>
      </p:sp>
      <p:sp>
        <p:nvSpPr>
          <p:cNvPr id="7" name="Content Placeholder 6"/>
          <p:cNvSpPr>
            <a:spLocks noGrp="1"/>
          </p:cNvSpPr>
          <p:nvPr>
            <p:ph sz="half" idx="2"/>
          </p:nvPr>
        </p:nvSpPr>
        <p:spPr/>
        <p:txBody>
          <a:bodyPr>
            <a:normAutofit fontScale="77500" lnSpcReduction="20000"/>
          </a:bodyPr>
          <a:lstStyle/>
          <a:p>
            <a:pPr marL="342900" indent="-342900">
              <a:buAutoNum type="arabicPeriod"/>
            </a:pPr>
            <a:r>
              <a:rPr lang="es-US" sz="1900" dirty="0"/>
              <a:t>RELACIONES COMPRENSIVAS:  Mantente en contacto con seres queridos y con maestros</a:t>
            </a:r>
          </a:p>
          <a:p>
            <a:pPr marL="342900" indent="-342900">
              <a:buAutoNum type="arabicPeriod"/>
            </a:pPr>
            <a:r>
              <a:rPr lang="es-US" sz="1900" dirty="0"/>
              <a:t>EJERCÍTATE DIARIAMENTE:  60 minutos al día</a:t>
            </a:r>
          </a:p>
          <a:p>
            <a:pPr marL="342900" indent="-342900">
              <a:buAutoNum type="arabicPeriod"/>
            </a:pPr>
            <a:r>
              <a:rPr lang="es-US" sz="1900" dirty="0"/>
              <a:t>SUEÑO SALUDABLE:  7-9 horas de sueño</a:t>
            </a:r>
          </a:p>
          <a:p>
            <a:pPr marL="342900" indent="-342900">
              <a:buAutoNum type="arabicPeriod"/>
            </a:pPr>
            <a:r>
              <a:rPr lang="es-US" sz="1900" dirty="0"/>
              <a:t>NUTRICIÓN: Mantén horarios regulares de comida</a:t>
            </a:r>
          </a:p>
          <a:p>
            <a:pPr marL="342900" indent="-342900">
              <a:buAutoNum type="arabicPeriod"/>
            </a:pPr>
            <a:r>
              <a:rPr lang="es-US" sz="1900" dirty="0"/>
              <a:t>APOYO A LA SALUD MENTAL Y DE CONDUCTA: </a:t>
            </a:r>
          </a:p>
          <a:p>
            <a:pPr lvl="1"/>
            <a:r>
              <a:rPr lang="es-US" sz="1900" dirty="0"/>
              <a:t>Conserva las citas con el/la terapista y mantén conversaciones abiertas sobre el bienestar emocional </a:t>
            </a:r>
          </a:p>
          <a:p>
            <a:pPr marL="342900" indent="-342900">
              <a:buAutoNum type="arabicPeriod"/>
            </a:pPr>
            <a:r>
              <a:rPr lang="es-US" sz="1900" dirty="0"/>
              <a:t>MEDITACIÓN Y CONCIENCIA: </a:t>
            </a:r>
          </a:p>
          <a:p>
            <a:pPr lvl="1"/>
            <a:r>
              <a:rPr lang="es-US" sz="1900" dirty="0"/>
              <a:t>Tómate algunos momentos durante el día con otros niños para hablar sobre cómo se sienten</a:t>
            </a:r>
          </a:p>
          <a:p>
            <a:pPr lvl="1"/>
            <a:r>
              <a:rPr lang="es-US" sz="1900" dirty="0"/>
              <a:t>Habla, escribe o dibuja cinco o más cosas de las que estamos agradecidos cada día</a:t>
            </a:r>
            <a:endParaRPr lang="es-US" dirty="0"/>
          </a:p>
        </p:txBody>
      </p:sp>
      <p:pic>
        <p:nvPicPr>
          <p:cNvPr id="8" name="Content Placeholder 3"/>
          <p:cNvPicPr>
            <a:picLocks noGrp="1" noChangeAspect="1"/>
          </p:cNvPicPr>
          <p:nvPr>
            <p:ph sz="half" idx="1"/>
          </p:nvPr>
        </p:nvPicPr>
        <p:blipFill>
          <a:blip r:embed="rId3"/>
          <a:srcRect t="5952" b="5952"/>
          <a:stretch>
            <a:fillRect/>
          </a:stretch>
        </p:blipFill>
        <p:spPr>
          <a:xfrm>
            <a:off x="1069975" y="2219782"/>
            <a:ext cx="4754563" cy="3926560"/>
          </a:xfrm>
          <a:prstGeom prst="rect">
            <a:avLst/>
          </a:prstGeom>
        </p:spPr>
      </p:pic>
      <p:pic>
        <p:nvPicPr>
          <p:cNvPr id="9" name="SAUSDLogo.png" descr="SAUSDLogo.png"/>
          <p:cNvPicPr>
            <a:picLocks noChangeAspect="1"/>
          </p:cNvPicPr>
          <p:nvPr/>
        </p:nvPicPr>
        <p:blipFill>
          <a:blip r:embed="rId4"/>
          <a:stretch>
            <a:fillRect/>
          </a:stretch>
        </p:blipFill>
        <p:spPr>
          <a:xfrm>
            <a:off x="339506" y="554470"/>
            <a:ext cx="1745311" cy="1553222"/>
          </a:xfrm>
          <a:prstGeom prst="rect">
            <a:avLst/>
          </a:prstGeom>
          <a:ln w="12700">
            <a:miter lim="400000"/>
          </a:ln>
        </p:spPr>
      </p:pic>
      <p:pic>
        <p:nvPicPr>
          <p:cNvPr id="10" name="Picture 9"/>
          <p:cNvPicPr>
            <a:picLocks noChangeAspect="1"/>
          </p:cNvPicPr>
          <p:nvPr/>
        </p:nvPicPr>
        <p:blipFill>
          <a:blip r:embed="rId5"/>
          <a:stretch>
            <a:fillRect/>
          </a:stretch>
        </p:blipFill>
        <p:spPr>
          <a:xfrm>
            <a:off x="10056009" y="554470"/>
            <a:ext cx="1958028" cy="1275576"/>
          </a:xfrm>
          <a:prstGeom prst="rect">
            <a:avLst/>
          </a:prstGeom>
        </p:spPr>
      </p:pic>
      <p:sp>
        <p:nvSpPr>
          <p:cNvPr id="2" name="TextBox 1">
            <a:extLst>
              <a:ext uri="{FF2B5EF4-FFF2-40B4-BE49-F238E27FC236}">
                <a16:creationId xmlns:a16="http://schemas.microsoft.com/office/drawing/2014/main" xmlns="" id="{6C4FB25F-C3B3-4E38-B372-399FCBE2E4EA}"/>
              </a:ext>
            </a:extLst>
          </p:cNvPr>
          <p:cNvSpPr txBox="1"/>
          <p:nvPr/>
        </p:nvSpPr>
        <p:spPr>
          <a:xfrm>
            <a:off x="2882685" y="3719593"/>
            <a:ext cx="1092630" cy="923330"/>
          </a:xfrm>
          <a:prstGeom prst="rect">
            <a:avLst/>
          </a:prstGeom>
          <a:solidFill>
            <a:schemeClr val="bg1"/>
          </a:solidFill>
        </p:spPr>
        <p:txBody>
          <a:bodyPr wrap="square" rtlCol="0">
            <a:spAutoFit/>
          </a:bodyPr>
          <a:lstStyle/>
          <a:p>
            <a:r>
              <a:rPr lang="en-US" dirty="0" err="1"/>
              <a:t>Manejo</a:t>
            </a:r>
            <a:r>
              <a:rPr lang="en-US" dirty="0"/>
              <a:t> del </a:t>
            </a:r>
            <a:r>
              <a:rPr lang="en-US" dirty="0" err="1"/>
              <a:t>Estrés</a:t>
            </a:r>
            <a:endParaRPr lang="en-US" dirty="0"/>
          </a:p>
        </p:txBody>
      </p:sp>
      <p:sp>
        <p:nvSpPr>
          <p:cNvPr id="3" name="TextBox 2">
            <a:extLst>
              <a:ext uri="{FF2B5EF4-FFF2-40B4-BE49-F238E27FC236}">
                <a16:creationId xmlns:a16="http://schemas.microsoft.com/office/drawing/2014/main" xmlns="" id="{2F335601-5A51-4C4F-A0C7-01699B4BAE4A}"/>
              </a:ext>
            </a:extLst>
          </p:cNvPr>
          <p:cNvSpPr txBox="1"/>
          <p:nvPr/>
        </p:nvSpPr>
        <p:spPr>
          <a:xfrm>
            <a:off x="2162014" y="2921431"/>
            <a:ext cx="1208867" cy="523220"/>
          </a:xfrm>
          <a:prstGeom prst="rect">
            <a:avLst/>
          </a:prstGeom>
          <a:solidFill>
            <a:srgbClr val="009999"/>
          </a:solidFill>
        </p:spPr>
        <p:txBody>
          <a:bodyPr wrap="square" rtlCol="0">
            <a:spAutoFit/>
          </a:bodyPr>
          <a:lstStyle/>
          <a:p>
            <a:r>
              <a:rPr lang="en-US" sz="1400" dirty="0" err="1">
                <a:solidFill>
                  <a:schemeClr val="bg1"/>
                </a:solidFill>
              </a:rPr>
              <a:t>Nutrición</a:t>
            </a:r>
            <a:r>
              <a:rPr lang="en-US" sz="1400" dirty="0">
                <a:solidFill>
                  <a:schemeClr val="bg1"/>
                </a:solidFill>
              </a:rPr>
              <a:t> </a:t>
            </a:r>
            <a:r>
              <a:rPr lang="en-US" sz="1400" dirty="0" err="1">
                <a:solidFill>
                  <a:schemeClr val="bg1"/>
                </a:solidFill>
              </a:rPr>
              <a:t>Balanceada</a:t>
            </a:r>
            <a:endParaRPr lang="en-US" sz="1400" dirty="0">
              <a:solidFill>
                <a:schemeClr val="bg1"/>
              </a:solidFill>
            </a:endParaRPr>
          </a:p>
        </p:txBody>
      </p:sp>
      <p:sp>
        <p:nvSpPr>
          <p:cNvPr id="4" name="TextBox 3">
            <a:extLst>
              <a:ext uri="{FF2B5EF4-FFF2-40B4-BE49-F238E27FC236}">
                <a16:creationId xmlns:a16="http://schemas.microsoft.com/office/drawing/2014/main" xmlns="" id="{E3BDEB7D-3BC0-4555-80E1-0F0931938BB5}"/>
              </a:ext>
            </a:extLst>
          </p:cNvPr>
          <p:cNvSpPr txBox="1"/>
          <p:nvPr/>
        </p:nvSpPr>
        <p:spPr>
          <a:xfrm>
            <a:off x="3494868" y="2921431"/>
            <a:ext cx="1208867" cy="523220"/>
          </a:xfrm>
          <a:prstGeom prst="rect">
            <a:avLst/>
          </a:prstGeom>
          <a:solidFill>
            <a:srgbClr val="FF9900"/>
          </a:solidFill>
        </p:spPr>
        <p:txBody>
          <a:bodyPr wrap="square" rtlCol="0">
            <a:spAutoFit/>
          </a:bodyPr>
          <a:lstStyle/>
          <a:p>
            <a:r>
              <a:rPr lang="en-US" sz="1400" dirty="0" err="1"/>
              <a:t>Prácticas</a:t>
            </a:r>
            <a:r>
              <a:rPr lang="en-US" sz="1400" dirty="0"/>
              <a:t> de </a:t>
            </a:r>
            <a:r>
              <a:rPr lang="en-US" sz="1400" dirty="0" err="1"/>
              <a:t>Meditación</a:t>
            </a:r>
            <a:endParaRPr lang="en-US" sz="1400" dirty="0"/>
          </a:p>
        </p:txBody>
      </p:sp>
      <p:sp>
        <p:nvSpPr>
          <p:cNvPr id="6" name="TextBox 5">
            <a:extLst>
              <a:ext uri="{FF2B5EF4-FFF2-40B4-BE49-F238E27FC236}">
                <a16:creationId xmlns:a16="http://schemas.microsoft.com/office/drawing/2014/main" xmlns="" id="{5C0E37B2-6CF2-437F-AF21-673A857104F7}"/>
              </a:ext>
            </a:extLst>
          </p:cNvPr>
          <p:cNvSpPr txBox="1"/>
          <p:nvPr/>
        </p:nvSpPr>
        <p:spPr>
          <a:xfrm>
            <a:off x="1388478" y="4146300"/>
            <a:ext cx="1284980" cy="492443"/>
          </a:xfrm>
          <a:prstGeom prst="rect">
            <a:avLst/>
          </a:prstGeom>
          <a:solidFill>
            <a:srgbClr val="00CCFF"/>
          </a:solidFill>
        </p:spPr>
        <p:txBody>
          <a:bodyPr wrap="square" rtlCol="0">
            <a:spAutoFit/>
          </a:bodyPr>
          <a:lstStyle/>
          <a:p>
            <a:r>
              <a:rPr lang="en-US" sz="1200" dirty="0" err="1"/>
              <a:t>Cuidado</a:t>
            </a:r>
            <a:r>
              <a:rPr lang="en-US" sz="1200" dirty="0"/>
              <a:t> de </a:t>
            </a:r>
            <a:r>
              <a:rPr lang="en-US" sz="1200" dirty="0" err="1"/>
              <a:t>Salud</a:t>
            </a:r>
            <a:r>
              <a:rPr lang="en-US" sz="1200" dirty="0"/>
              <a:t> </a:t>
            </a:r>
            <a:r>
              <a:rPr lang="en-US" sz="1400" dirty="0"/>
              <a:t>Mental</a:t>
            </a:r>
          </a:p>
        </p:txBody>
      </p:sp>
      <p:sp>
        <p:nvSpPr>
          <p:cNvPr id="11" name="TextBox 10">
            <a:extLst>
              <a:ext uri="{FF2B5EF4-FFF2-40B4-BE49-F238E27FC236}">
                <a16:creationId xmlns:a16="http://schemas.microsoft.com/office/drawing/2014/main" xmlns="" id="{4D0FF32B-5CCA-4586-A817-C834BAE7CBDE}"/>
              </a:ext>
            </a:extLst>
          </p:cNvPr>
          <p:cNvSpPr txBox="1"/>
          <p:nvPr/>
        </p:nvSpPr>
        <p:spPr>
          <a:xfrm>
            <a:off x="2084817" y="4936210"/>
            <a:ext cx="1355807" cy="523220"/>
          </a:xfrm>
          <a:prstGeom prst="rect">
            <a:avLst/>
          </a:prstGeom>
          <a:solidFill>
            <a:srgbClr val="FFCC99"/>
          </a:solidFill>
        </p:spPr>
        <p:txBody>
          <a:bodyPr wrap="square" rtlCol="0">
            <a:spAutoFit/>
          </a:bodyPr>
          <a:lstStyle/>
          <a:p>
            <a:r>
              <a:rPr lang="en-US" sz="1400" dirty="0" err="1"/>
              <a:t>Relaciones</a:t>
            </a:r>
            <a:r>
              <a:rPr lang="en-US" sz="1400" dirty="0"/>
              <a:t> </a:t>
            </a:r>
            <a:r>
              <a:rPr lang="en-US" sz="1400" dirty="0" err="1"/>
              <a:t>Comprensivas</a:t>
            </a:r>
            <a:endParaRPr lang="en-US" sz="1400" dirty="0"/>
          </a:p>
        </p:txBody>
      </p:sp>
      <p:sp>
        <p:nvSpPr>
          <p:cNvPr id="12" name="TextBox 11">
            <a:extLst>
              <a:ext uri="{FF2B5EF4-FFF2-40B4-BE49-F238E27FC236}">
                <a16:creationId xmlns:a16="http://schemas.microsoft.com/office/drawing/2014/main" xmlns="" id="{27F21BF5-3852-4D76-A14A-14B5AE170B4B}"/>
              </a:ext>
            </a:extLst>
          </p:cNvPr>
          <p:cNvSpPr txBox="1"/>
          <p:nvPr/>
        </p:nvSpPr>
        <p:spPr>
          <a:xfrm>
            <a:off x="3494869" y="4917865"/>
            <a:ext cx="1092630" cy="523220"/>
          </a:xfrm>
          <a:prstGeom prst="rect">
            <a:avLst/>
          </a:prstGeom>
          <a:solidFill>
            <a:srgbClr val="9933FF"/>
          </a:solidFill>
        </p:spPr>
        <p:txBody>
          <a:bodyPr wrap="square" rtlCol="0">
            <a:spAutoFit/>
          </a:bodyPr>
          <a:lstStyle/>
          <a:p>
            <a:r>
              <a:rPr lang="en-US" sz="1400" dirty="0" err="1">
                <a:solidFill>
                  <a:schemeClr val="bg1"/>
                </a:solidFill>
              </a:rPr>
              <a:t>Sueño</a:t>
            </a:r>
            <a:r>
              <a:rPr lang="en-US" sz="1400" dirty="0">
                <a:solidFill>
                  <a:schemeClr val="bg1"/>
                </a:solidFill>
              </a:rPr>
              <a:t> de Calidad</a:t>
            </a:r>
          </a:p>
        </p:txBody>
      </p:sp>
      <p:sp>
        <p:nvSpPr>
          <p:cNvPr id="13" name="TextBox 12">
            <a:extLst>
              <a:ext uri="{FF2B5EF4-FFF2-40B4-BE49-F238E27FC236}">
                <a16:creationId xmlns:a16="http://schemas.microsoft.com/office/drawing/2014/main" xmlns="" id="{E2221792-4361-4242-83B3-1ADC72E7E214}"/>
              </a:ext>
            </a:extLst>
          </p:cNvPr>
          <p:cNvSpPr txBox="1"/>
          <p:nvPr/>
        </p:nvSpPr>
        <p:spPr>
          <a:xfrm>
            <a:off x="4246536" y="4114800"/>
            <a:ext cx="1146874" cy="523220"/>
          </a:xfrm>
          <a:prstGeom prst="rect">
            <a:avLst/>
          </a:prstGeom>
          <a:solidFill>
            <a:schemeClr val="accent2">
              <a:lumMod val="60000"/>
              <a:lumOff val="40000"/>
            </a:schemeClr>
          </a:solidFill>
        </p:spPr>
        <p:txBody>
          <a:bodyPr wrap="square" rtlCol="0">
            <a:spAutoFit/>
          </a:bodyPr>
          <a:lstStyle/>
          <a:p>
            <a:r>
              <a:rPr lang="en-US" sz="1400" dirty="0" err="1">
                <a:solidFill>
                  <a:schemeClr val="bg1"/>
                </a:solidFill>
              </a:rPr>
              <a:t>Actividad</a:t>
            </a:r>
            <a:r>
              <a:rPr lang="en-US" sz="1400" dirty="0">
                <a:solidFill>
                  <a:schemeClr val="bg1"/>
                </a:solidFill>
              </a:rPr>
              <a:t> </a:t>
            </a:r>
            <a:r>
              <a:rPr lang="en-US" sz="1400" dirty="0" err="1">
                <a:solidFill>
                  <a:schemeClr val="bg1"/>
                </a:solidFill>
              </a:rPr>
              <a:t>Física</a:t>
            </a:r>
            <a:endParaRPr lang="en-US" sz="1400" dirty="0">
              <a:solidFill>
                <a:schemeClr val="bg1"/>
              </a:solidFill>
            </a:endParaRPr>
          </a:p>
        </p:txBody>
      </p:sp>
      <p:pic>
        <p:nvPicPr>
          <p:cNvPr id="14" name="Audio 1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1138201709"/>
      </p:ext>
    </p:extLst>
  </p:cSld>
  <p:clrMapOvr>
    <a:masterClrMapping/>
  </p:clrMapOvr>
  <mc:AlternateContent xmlns:mc="http://schemas.openxmlformats.org/markup-compatibility/2006">
    <mc:Choice xmlns:p14="http://schemas.microsoft.com/office/powerpoint/2010/main" xmlns="" Requires="p14">
      <p:transition spd="slow" p14:dur="2000" advTm="71360"/>
    </mc:Choice>
    <mc:Fallback>
      <p:transition spd="slow" advTm="7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endCondLst>
                    <p:cond evt="onStopAudio" delay="0">
                      <p:tgtEl>
                        <p:sldTgt/>
                      </p:tgtEl>
                    </p:cond>
                  </p:endCondLst>
                </p:cTn>
                <p:tgtEl>
                  <p:spTgt spid="1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CUIDÁNDONOS A NOSOTROS MISMOS</a:t>
            </a:r>
          </a:p>
        </p:txBody>
      </p:sp>
      <p:sp>
        <p:nvSpPr>
          <p:cNvPr id="3" name="Content Placeholder 2"/>
          <p:cNvSpPr>
            <a:spLocks noGrp="1"/>
          </p:cNvSpPr>
          <p:nvPr>
            <p:ph idx="1"/>
          </p:nvPr>
        </p:nvSpPr>
        <p:spPr/>
        <p:txBody>
          <a:bodyPr>
            <a:normAutofit/>
          </a:bodyPr>
          <a:lstStyle/>
          <a:p>
            <a:r>
              <a:rPr lang="es-US" dirty="0"/>
              <a:t>Mantente en contacto – Fuera del </a:t>
            </a:r>
            <a:r>
              <a:rPr lang="es-US" dirty="0" smtClean="0"/>
              <a:t>hogar, </a:t>
            </a:r>
            <a:r>
              <a:rPr lang="es-US" dirty="0"/>
              <a:t>por teléfono, video o a la antigua escribiendo cartas o a través de redes sociales apropiadas.</a:t>
            </a:r>
          </a:p>
          <a:p>
            <a:r>
              <a:rPr lang="es-US" dirty="0"/>
              <a:t>Dedícate a jugar – Encontrar formas de jugar y reírse es super importante para nuestra salud mental y física.</a:t>
            </a:r>
          </a:p>
          <a:p>
            <a:r>
              <a:rPr lang="es-US" dirty="0"/>
              <a:t>Adaptar nuestras expectativas – Reconocemos que esta situación es temporal y que durante este tiempo quizás no seamos tan productivos como esperamos cada día. Eso está bien.</a:t>
            </a:r>
          </a:p>
          <a:p>
            <a:r>
              <a:rPr lang="es-US" dirty="0"/>
              <a:t>Pide ayuda o tómate un momento – Abre la comunicación en tu casa sobre los momentos en los que necesitamos ayuda. Ya sea que tengas una palabra clave especial o solo necesites un descanso.</a:t>
            </a:r>
          </a:p>
        </p:txBody>
      </p:sp>
      <p:pic>
        <p:nvPicPr>
          <p:cNvPr id="4" name="Picture 3"/>
          <p:cNvPicPr>
            <a:picLocks noChangeAspect="1"/>
          </p:cNvPicPr>
          <p:nvPr/>
        </p:nvPicPr>
        <p:blipFill>
          <a:blip r:embed="rId3"/>
          <a:stretch>
            <a:fillRect/>
          </a:stretch>
        </p:blipFill>
        <p:spPr>
          <a:xfrm>
            <a:off x="10233972" y="554470"/>
            <a:ext cx="1958028" cy="1275576"/>
          </a:xfrm>
          <a:prstGeom prst="rect">
            <a:avLst/>
          </a:prstGeom>
        </p:spPr>
      </p:pic>
      <p:pic>
        <p:nvPicPr>
          <p:cNvPr id="5" name="SAUSDLogo.png" descr="SAUSDLogo.png"/>
          <p:cNvPicPr>
            <a:picLocks noChangeAspect="1"/>
          </p:cNvPicPr>
          <p:nvPr/>
        </p:nvPicPr>
        <p:blipFill>
          <a:blip r:embed="rId4"/>
          <a:stretch>
            <a:fillRect/>
          </a:stretch>
        </p:blipFill>
        <p:spPr>
          <a:xfrm>
            <a:off x="339506" y="554470"/>
            <a:ext cx="1745311" cy="1553222"/>
          </a:xfrm>
          <a:prstGeom prst="rect">
            <a:avLst/>
          </a:prstGeom>
          <a:ln w="12700">
            <a:miter lim="400000"/>
          </a:ln>
        </p:spPr>
      </p:pic>
      <p:pic>
        <p:nvPicPr>
          <p:cNvPr id="6" name="Audio 5">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3742632857"/>
      </p:ext>
    </p:extLst>
  </p:cSld>
  <p:clrMapOvr>
    <a:masterClrMapping/>
  </p:clrMapOvr>
  <mc:AlternateContent xmlns:mc="http://schemas.openxmlformats.org/markup-compatibility/2006">
    <mc:Choice xmlns:p14="http://schemas.microsoft.com/office/powerpoint/2010/main" xmlns="" Requires="p14">
      <p:transition spd="slow" p14:dur="2000" advTm="62406"/>
    </mc:Choice>
    <mc:Fallback>
      <p:transition spd="slow" advTm="62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ReCURSOS</a:t>
            </a:r>
            <a:r>
              <a:rPr lang="en-US" dirty="0"/>
              <a:t>: </a:t>
            </a:r>
          </a:p>
        </p:txBody>
      </p:sp>
      <p:sp>
        <p:nvSpPr>
          <p:cNvPr id="3" name="Content Placeholder 2"/>
          <p:cNvSpPr>
            <a:spLocks noGrp="1"/>
          </p:cNvSpPr>
          <p:nvPr>
            <p:ph idx="1"/>
          </p:nvPr>
        </p:nvSpPr>
        <p:spPr/>
        <p:txBody>
          <a:bodyPr>
            <a:normAutofit fontScale="55000" lnSpcReduction="20000"/>
          </a:bodyPr>
          <a:lstStyle/>
          <a:p>
            <a:r>
              <a:rPr lang="es-US" sz="3200" dirty="0">
                <a:cs typeface="Times New Roman" panose="02020603050405020304" pitchFamily="18" charset="0"/>
              </a:rPr>
              <a:t>Apoyo y Recursos de Salud Mental del SAUSD: 657-290-9527 (M-F 8:00-4:00)</a:t>
            </a:r>
          </a:p>
          <a:p>
            <a:r>
              <a:rPr lang="es-US" sz="3200" dirty="0"/>
              <a:t>Recursos adicionales sobre el </a:t>
            </a:r>
            <a:r>
              <a:rPr lang="es-US" sz="3200" dirty="0">
                <a:cs typeface="Times New Roman" panose="02020603050405020304" pitchFamily="18" charset="0"/>
              </a:rPr>
              <a:t>COVID-19 </a:t>
            </a:r>
            <a:r>
              <a:rPr lang="es-US" sz="3200" dirty="0"/>
              <a:t>Crisis </a:t>
            </a:r>
            <a:r>
              <a:rPr lang="es-US" sz="3200" dirty="0">
                <a:cs typeface="Times New Roman" panose="02020603050405020304" pitchFamily="18" charset="0"/>
              </a:rPr>
              <a:t>SAUSD : Haga clic en el siguiente enlace</a:t>
            </a:r>
          </a:p>
          <a:p>
            <a:pPr marL="0" indent="0">
              <a:buClrTx/>
              <a:buNone/>
            </a:pPr>
            <a:r>
              <a:rPr lang="es-US" sz="3200" dirty="0">
                <a:hlinkClick r:id="rId3"/>
              </a:rPr>
              <a:t>https://www.sausd.us/Page/44792</a:t>
            </a:r>
            <a:r>
              <a:rPr lang="es-US" sz="3200" dirty="0"/>
              <a:t> </a:t>
            </a:r>
          </a:p>
          <a:p>
            <a:r>
              <a:rPr lang="es-US" sz="3200" dirty="0"/>
              <a:t>Líneas Abiertas</a:t>
            </a:r>
          </a:p>
          <a:p>
            <a:pPr lvl="1"/>
            <a:r>
              <a:rPr lang="es-US" sz="3200" dirty="0"/>
              <a:t>Línea Abierta de Prevención de Crisis: 1-877-7-CRISIS o 1-877-725-4747</a:t>
            </a:r>
          </a:p>
          <a:p>
            <a:pPr lvl="1"/>
            <a:r>
              <a:rPr lang="es-US" sz="3200" dirty="0"/>
              <a:t>Línea para Textos sobre Crisis: Envíe el texto HOME al 741741  o  </a:t>
            </a:r>
            <a:r>
              <a:rPr lang="es-US" sz="3200" dirty="0">
                <a:hlinkClick r:id="rId3"/>
              </a:rPr>
              <a:t>www.CrisisTextLIne.org</a:t>
            </a:r>
            <a:r>
              <a:rPr lang="es-US" sz="3200" dirty="0"/>
              <a:t> </a:t>
            </a:r>
          </a:p>
          <a:p>
            <a:pPr lvl="1"/>
            <a:r>
              <a:rPr lang="es-US" sz="3200" dirty="0"/>
              <a:t>211: Puede ayudar con otros recursos en la comunidad. </a:t>
            </a:r>
            <a:endParaRPr lang="es-US" sz="3200" dirty="0">
              <a:cs typeface="Times New Roman" panose="02020603050405020304" pitchFamily="18" charset="0"/>
            </a:endParaRPr>
          </a:p>
          <a:p>
            <a:r>
              <a:rPr lang="es-US" sz="3200" dirty="0"/>
              <a:t>Aplicaciones para Teléfonos Inteligentes</a:t>
            </a:r>
          </a:p>
          <a:p>
            <a:pPr lvl="1"/>
            <a:r>
              <a:rPr lang="es-US" sz="3200" dirty="0" err="1"/>
              <a:t>Take</a:t>
            </a:r>
            <a:r>
              <a:rPr lang="es-US" sz="3200" dirty="0"/>
              <a:t> A Break</a:t>
            </a:r>
          </a:p>
          <a:p>
            <a:pPr lvl="1"/>
            <a:r>
              <a:rPr lang="es-US" sz="3200" dirty="0"/>
              <a:t>Relax Me</a:t>
            </a:r>
          </a:p>
          <a:p>
            <a:pPr lvl="1"/>
            <a:r>
              <a:rPr lang="es-US" sz="3200" dirty="0" err="1"/>
              <a:t>Calm</a:t>
            </a:r>
            <a:endParaRPr lang="es-US" sz="3200" dirty="0"/>
          </a:p>
          <a:p>
            <a:r>
              <a:rPr lang="es-US" sz="3200" dirty="0"/>
              <a:t>Sitios Web</a:t>
            </a:r>
          </a:p>
          <a:p>
            <a:pPr lvl="1"/>
            <a:r>
              <a:rPr lang="es-US" sz="3200" dirty="0"/>
              <a:t>Teenshealth.org</a:t>
            </a:r>
          </a:p>
          <a:p>
            <a:pPr marL="0" indent="0">
              <a:buClrTx/>
              <a:buNone/>
            </a:pPr>
            <a:endParaRPr lang="en-US" dirty="0">
              <a:cs typeface="Times New Roman" panose="02020603050405020304" pitchFamily="18" charset="0"/>
            </a:endParaRPr>
          </a:p>
          <a:p>
            <a:pPr marL="0" indent="0">
              <a:buClrTx/>
              <a:buNone/>
            </a:pPr>
            <a:endParaRPr lang="en-US" dirty="0">
              <a:cs typeface="Times New Roman" panose="02020603050405020304" pitchFamily="18" charset="0"/>
            </a:endParaRPr>
          </a:p>
          <a:p>
            <a:pPr marL="0" indent="0">
              <a:buClrTx/>
              <a:buNone/>
            </a:pPr>
            <a:endParaRPr lang="en-US" dirty="0">
              <a:cs typeface="Times New Roman" panose="02020603050405020304" pitchFamily="18" charset="0"/>
            </a:endParaRPr>
          </a:p>
          <a:p>
            <a:pPr marL="0" indent="0">
              <a:buClrTx/>
              <a:buNone/>
            </a:pPr>
            <a:endParaRPr lang="en-US" dirty="0"/>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xmlns="" val="4269152139"/>
      </p:ext>
    </p:extLst>
  </p:cSld>
  <p:clrMapOvr>
    <a:masterClrMapping/>
  </p:clrMapOvr>
  <mc:AlternateContent xmlns:mc="http://schemas.openxmlformats.org/markup-compatibility/2006">
    <mc:Choice xmlns:p14="http://schemas.microsoft.com/office/powerpoint/2010/main" xmlns="" Requires="p14">
      <p:transition spd="slow" p14:dur="2000" advTm="17908"/>
    </mc:Choice>
    <mc:Fallback>
      <p:transition spd="slow" advTm="1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Retrospect</Template>
  <TotalTime>745</TotalTime>
  <Words>1199</Words>
  <Application>Microsoft Office PowerPoint</Application>
  <PresentationFormat>Custom</PresentationFormat>
  <Paragraphs>92</Paragraphs>
  <Slides>10</Slides>
  <Notes>0</Notes>
  <HiddenSlides>0</HiddenSlides>
  <MMClips>9</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Wood Type</vt:lpstr>
      <vt:lpstr>HABLÁNDOLES A LOS NIÑOS SOBRE EL covid-19</vt:lpstr>
      <vt:lpstr> ComunicÁNDOSE CON SU NIÑO/A</vt:lpstr>
      <vt:lpstr>ComunicÁNDOSE CON SU NIÑO/A</vt:lpstr>
      <vt:lpstr>EstrÉs DURANTE EL COVID-19</vt:lpstr>
      <vt:lpstr>EstrÉs DURANTE EL COVID-19</vt:lpstr>
      <vt:lpstr>REACCIONES DE ESTRÉS EN LOS NIÑOS:</vt:lpstr>
      <vt:lpstr>MANEJANDO EL ESTRÉS:</vt:lpstr>
      <vt:lpstr>CUIDÁNDONOS A NOSOTROS MISMOS</vt:lpstr>
      <vt:lpstr>ReCURSOS: </vt:lpstr>
      <vt:lpstr>ReCURSOS: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to kids about covid-19</dc:title>
  <dc:creator>Granados, Maria</dc:creator>
  <cp:lastModifiedBy>Mario Peralta</cp:lastModifiedBy>
  <cp:revision>66</cp:revision>
  <dcterms:created xsi:type="dcterms:W3CDTF">2020-04-22T17:30:24Z</dcterms:created>
  <dcterms:modified xsi:type="dcterms:W3CDTF">2020-07-27T18:29:52Z</dcterms:modified>
</cp:coreProperties>
</file>